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98" r:id="rId4"/>
    <p:sldId id="299" r:id="rId5"/>
    <p:sldId id="294" r:id="rId6"/>
    <p:sldId id="295" r:id="rId7"/>
    <p:sldId id="296" r:id="rId8"/>
    <p:sldId id="297" r:id="rId9"/>
    <p:sldId id="290" r:id="rId10"/>
    <p:sldId id="291" r:id="rId11"/>
    <p:sldId id="292" r:id="rId12"/>
    <p:sldId id="293" r:id="rId13"/>
    <p:sldId id="268" r:id="rId14"/>
    <p:sldId id="269" r:id="rId15"/>
    <p:sldId id="270" r:id="rId16"/>
    <p:sldId id="271" r:id="rId17"/>
    <p:sldId id="272" r:id="rId18"/>
    <p:sldId id="273" r:id="rId19"/>
    <p:sldId id="275" r:id="rId20"/>
    <p:sldId id="277" r:id="rId21"/>
    <p:sldId id="279" r:id="rId22"/>
    <p:sldId id="280" r:id="rId23"/>
    <p:sldId id="288" r:id="rId24"/>
    <p:sldId id="301" r:id="rId25"/>
    <p:sldId id="307" r:id="rId26"/>
    <p:sldId id="308" r:id="rId27"/>
    <p:sldId id="289" r:id="rId28"/>
    <p:sldId id="303" r:id="rId29"/>
    <p:sldId id="309" r:id="rId30"/>
    <p:sldId id="304" r:id="rId31"/>
    <p:sldId id="305" r:id="rId32"/>
    <p:sldId id="30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B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33154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279436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1353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675236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636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224883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665539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74382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415485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00A14A-EFCA-40E9-A122-C3E7F7B71481}" type="datetimeFigureOut">
              <a:rPr lang="el-GR" smtClean="0"/>
              <a:t>26/4/2024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339315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00A14A-EFCA-40E9-A122-C3E7F7B71481}" type="datetimeFigureOut">
              <a:rPr lang="el-GR" smtClean="0"/>
              <a:t>26/4/2024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24295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00A14A-EFCA-40E9-A122-C3E7F7B71481}" type="datetimeFigureOut">
              <a:rPr lang="el-GR" smtClean="0"/>
              <a:t>26/4/2024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3410510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00A14A-EFCA-40E9-A122-C3E7F7B71481}" type="datetimeFigureOut">
              <a:rPr lang="el-GR" smtClean="0"/>
              <a:t>26/4/2024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9353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0A14A-EFCA-40E9-A122-C3E7F7B71481}" type="datetimeFigureOut">
              <a:rPr lang="el-GR" smtClean="0"/>
              <a:t>26/4/2024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34437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400A14A-EFCA-40E9-A122-C3E7F7B71481}" type="datetimeFigureOut">
              <a:rPr lang="el-GR" smtClean="0"/>
              <a:t>26/4/2024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133954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00A14A-EFCA-40E9-A122-C3E7F7B71481}" type="datetimeFigureOut">
              <a:rPr lang="el-GR" smtClean="0"/>
              <a:t>26/4/2024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E84C56-0951-46F1-9956-CF7871D6868A}" type="slidenum">
              <a:rPr lang="el-GR" smtClean="0"/>
              <a:t>‹#›</a:t>
            </a:fld>
            <a:endParaRPr lang="el-GR"/>
          </a:p>
        </p:txBody>
      </p:sp>
    </p:spTree>
    <p:extLst>
      <p:ext uri="{BB962C8B-B14F-4D97-AF65-F5344CB8AC3E}">
        <p14:creationId xmlns:p14="http://schemas.microsoft.com/office/powerpoint/2010/main" val="58457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00A14A-EFCA-40E9-A122-C3E7F7B71481}" type="datetimeFigureOut">
              <a:rPr lang="el-GR" smtClean="0"/>
              <a:t>26/4/2024</a:t>
            </a:fld>
            <a:endParaRPr lang="el-G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8E84C56-0951-46F1-9956-CF7871D6868A}" type="slidenum">
              <a:rPr lang="el-GR" smtClean="0"/>
              <a:t>‹#›</a:t>
            </a:fld>
            <a:endParaRPr lang="el-GR"/>
          </a:p>
        </p:txBody>
      </p:sp>
    </p:spTree>
    <p:extLst>
      <p:ext uri="{BB962C8B-B14F-4D97-AF65-F5344CB8AC3E}">
        <p14:creationId xmlns:p14="http://schemas.microsoft.com/office/powerpoint/2010/main" val="22066709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038C0B-F4FC-4B5A-858B-2EF0C56BC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692696"/>
            <a:ext cx="5880405" cy="5186742"/>
          </a:xfrm>
          <a:prstGeom prst="rect">
            <a:avLst/>
          </a:prstGeom>
        </p:spPr>
      </p:pic>
      <p:sp>
        <p:nvSpPr>
          <p:cNvPr id="2" name="TextBox 1">
            <a:extLst>
              <a:ext uri="{FF2B5EF4-FFF2-40B4-BE49-F238E27FC236}">
                <a16:creationId xmlns:a16="http://schemas.microsoft.com/office/drawing/2014/main" id="{2D0FED6B-D687-4D78-BCC1-B1408DED973D}"/>
              </a:ext>
            </a:extLst>
          </p:cNvPr>
          <p:cNvSpPr txBox="1"/>
          <p:nvPr/>
        </p:nvSpPr>
        <p:spPr>
          <a:xfrm>
            <a:off x="4283968" y="4869160"/>
            <a:ext cx="3000085" cy="400110"/>
          </a:xfrm>
          <a:prstGeom prst="rect">
            <a:avLst/>
          </a:prstGeom>
          <a:noFill/>
        </p:spPr>
        <p:txBody>
          <a:bodyPr wrap="square" rtlCol="0">
            <a:spAutoFit/>
          </a:bodyPr>
          <a:lstStyle/>
          <a:p>
            <a:r>
              <a:rPr lang="en-US" sz="2000" b="1" dirty="0">
                <a:solidFill>
                  <a:srgbClr val="258B3D"/>
                </a:solidFill>
              </a:rPr>
              <a:t>Hotelier since 1979</a:t>
            </a:r>
          </a:p>
        </p:txBody>
      </p:sp>
    </p:spTree>
    <p:extLst>
      <p:ext uri="{BB962C8B-B14F-4D97-AF65-F5344CB8AC3E}">
        <p14:creationId xmlns:p14="http://schemas.microsoft.com/office/powerpoint/2010/main" val="2766900177"/>
      </p:ext>
    </p:extLst>
  </p:cSld>
  <p:clrMapOvr>
    <a:masterClrMapping/>
  </p:clrMapOvr>
  <mc:AlternateContent xmlns:mc="http://schemas.openxmlformats.org/markup-compatibility/2006" xmlns:p14="http://schemas.microsoft.com/office/powerpoint/2010/main">
    <mc:Choice Requires="p14">
      <p:transition spd="slow" p14:dur="12500" advClick="0" advTm="10000"/>
    </mc:Choice>
    <mc:Fallback xmlns="">
      <p:transition spd="slow"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BC0564-BFEB-4820-9867-4AEC35FE1093}"/>
              </a:ext>
            </a:extLst>
          </p:cNvPr>
          <p:cNvPicPr>
            <a:picLocks noChangeAspect="1"/>
          </p:cNvPicPr>
          <p:nvPr/>
        </p:nvPicPr>
        <p:blipFill>
          <a:blip r:embed="rId2"/>
          <a:stretch>
            <a:fillRect/>
          </a:stretch>
        </p:blipFill>
        <p:spPr>
          <a:xfrm>
            <a:off x="154973" y="5716974"/>
            <a:ext cx="919575" cy="946458"/>
          </a:xfrm>
          <a:prstGeom prst="rect">
            <a:avLst/>
          </a:prstGeom>
        </p:spPr>
      </p:pic>
      <p:sp>
        <p:nvSpPr>
          <p:cNvPr id="2" name="Title 1"/>
          <p:cNvSpPr>
            <a:spLocks noGrp="1"/>
          </p:cNvSpPr>
          <p:nvPr>
            <p:ph type="title"/>
          </p:nvPr>
        </p:nvSpPr>
        <p:spPr>
          <a:xfrm>
            <a:off x="542764" y="-481956"/>
            <a:ext cx="6347713" cy="1440161"/>
          </a:xfrm>
        </p:spPr>
        <p:txBody>
          <a:bodyPr>
            <a:normAutofit fontScale="90000"/>
          </a:bodyPr>
          <a:lstStyle/>
          <a:p>
            <a:br>
              <a:rPr lang="en-US" b="1" dirty="0"/>
            </a:br>
            <a:br>
              <a:rPr lang="en-US" b="1" dirty="0"/>
            </a:br>
            <a:r>
              <a:rPr lang="en-US" b="1" dirty="0"/>
              <a:t>Donations / Contribution to local community</a:t>
            </a:r>
            <a:br>
              <a:rPr lang="en-US" b="1" dirty="0"/>
            </a:br>
            <a:endParaRPr lang="el-GR" dirty="0"/>
          </a:p>
        </p:txBody>
      </p:sp>
      <p:sp>
        <p:nvSpPr>
          <p:cNvPr id="3" name="Content Placeholder 2"/>
          <p:cNvSpPr>
            <a:spLocks noGrp="1"/>
          </p:cNvSpPr>
          <p:nvPr>
            <p:ph idx="1"/>
          </p:nvPr>
        </p:nvSpPr>
        <p:spPr>
          <a:xfrm>
            <a:off x="626340" y="1674509"/>
            <a:ext cx="8229600" cy="1108720"/>
          </a:xfrm>
        </p:spPr>
        <p:txBody>
          <a:bodyPr/>
          <a:lstStyle/>
          <a:p>
            <a:pPr marL="0" indent="0">
              <a:buNone/>
            </a:pPr>
            <a:r>
              <a:rPr lang="en-US" dirty="0"/>
              <a:t>Anesis Hotel staff cleaning Ammos </a:t>
            </a:r>
            <a:r>
              <a:rPr lang="en-US" dirty="0" err="1"/>
              <a:t>tou</a:t>
            </a:r>
            <a:r>
              <a:rPr lang="en-US" dirty="0"/>
              <a:t> </a:t>
            </a:r>
            <a:r>
              <a:rPr lang="en-US" dirty="0" err="1"/>
              <a:t>Kampouri</a:t>
            </a:r>
            <a:r>
              <a:rPr lang="en-US" dirty="0"/>
              <a:t> Beach</a:t>
            </a:r>
            <a:endParaRPr lang="el-G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942168"/>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sers\ANESIS\Desktop\Anesis Doc\Travelife\IMG_20180522_11162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595146"/>
            <a:ext cx="3324225" cy="3324225"/>
          </a:xfrm>
          <a:prstGeom prst="rect">
            <a:avLst/>
          </a:prstGeom>
          <a:noFill/>
          <a:ln>
            <a:noFill/>
          </a:ln>
        </p:spPr>
      </p:pic>
      <p:pic>
        <p:nvPicPr>
          <p:cNvPr id="7" name="Picture 6" descr="C:\Users\ANESIS\Desktop\Anesis Doc\Travelife\IMG_20180522_10483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21" y="2595146"/>
            <a:ext cx="3190875" cy="3282126"/>
          </a:xfrm>
          <a:prstGeom prst="rect">
            <a:avLst/>
          </a:prstGeom>
          <a:noFill/>
          <a:ln>
            <a:noFill/>
          </a:ln>
        </p:spPr>
      </p:pic>
    </p:spTree>
    <p:extLst>
      <p:ext uri="{BB962C8B-B14F-4D97-AF65-F5344CB8AC3E}">
        <p14:creationId xmlns:p14="http://schemas.microsoft.com/office/powerpoint/2010/main" val="191731304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5034190" y="1849285"/>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ight Arrow 8"/>
          <p:cNvSpPr/>
          <p:nvPr/>
        </p:nvSpPr>
        <p:spPr>
          <a:xfrm>
            <a:off x="580573" y="314073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ight Arrow 9"/>
          <p:cNvSpPr/>
          <p:nvPr/>
        </p:nvSpPr>
        <p:spPr>
          <a:xfrm>
            <a:off x="2687734" y="3082528"/>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ight Arrow 10"/>
          <p:cNvSpPr/>
          <p:nvPr/>
        </p:nvSpPr>
        <p:spPr>
          <a:xfrm>
            <a:off x="5034190" y="3082528"/>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ight Arrow 11"/>
          <p:cNvSpPr/>
          <p:nvPr/>
        </p:nvSpPr>
        <p:spPr>
          <a:xfrm>
            <a:off x="580573" y="4329597"/>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ight Arrow 12"/>
          <p:cNvSpPr/>
          <p:nvPr/>
        </p:nvSpPr>
        <p:spPr>
          <a:xfrm>
            <a:off x="2699567" y="4323683"/>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ight Arrow 13"/>
          <p:cNvSpPr/>
          <p:nvPr/>
        </p:nvSpPr>
        <p:spPr>
          <a:xfrm>
            <a:off x="5032770" y="4308626"/>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ight Arrow 5"/>
          <p:cNvSpPr/>
          <p:nvPr/>
        </p:nvSpPr>
        <p:spPr>
          <a:xfrm>
            <a:off x="666823" y="191707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p:txBody>
          <a:bodyPr/>
          <a:lstStyle/>
          <a:p>
            <a:r>
              <a:rPr lang="en-US" dirty="0"/>
              <a:t>Energy Consumption</a:t>
            </a:r>
            <a:endParaRPr lang="el-GR" dirty="0"/>
          </a:p>
        </p:txBody>
      </p:sp>
      <p:sp>
        <p:nvSpPr>
          <p:cNvPr id="3" name="Content Placeholder 2"/>
          <p:cNvSpPr>
            <a:spLocks noGrp="1"/>
          </p:cNvSpPr>
          <p:nvPr>
            <p:ph idx="1"/>
          </p:nvPr>
        </p:nvSpPr>
        <p:spPr>
          <a:xfrm>
            <a:off x="467544" y="1196752"/>
            <a:ext cx="8229600" cy="5184576"/>
          </a:xfrm>
        </p:spPr>
        <p:txBody>
          <a:bodyPr>
            <a:normAutofit fontScale="92500" lnSpcReduction="10000"/>
          </a:bodyPr>
          <a:lstStyle/>
          <a:p>
            <a:r>
              <a:rPr lang="en-US" dirty="0"/>
              <a:t>Electricity (kW per guest night)</a:t>
            </a:r>
          </a:p>
          <a:p>
            <a:pPr marL="0" indent="0">
              <a:buNone/>
            </a:pPr>
            <a:r>
              <a:rPr lang="en-US" dirty="0"/>
              <a:t>2021 = 5.37			 2022= 6.90 			2023 = 6.26</a:t>
            </a:r>
            <a:endParaRPr lang="en-US" u="sng" dirty="0"/>
          </a:p>
          <a:p>
            <a:pPr marL="0" indent="0">
              <a:buNone/>
            </a:pPr>
            <a:endParaRPr lang="en-US" u="sng" dirty="0"/>
          </a:p>
          <a:p>
            <a:r>
              <a:rPr lang="en-US" dirty="0"/>
              <a:t>Petrol (kWh per guest night)</a:t>
            </a:r>
          </a:p>
          <a:p>
            <a:pPr marL="0" indent="0">
              <a:buNone/>
            </a:pPr>
            <a:r>
              <a:rPr lang="en-US" dirty="0"/>
              <a:t>2021 = 0.86 			2022= 4.18  			2023 = 2.81</a:t>
            </a:r>
            <a:endParaRPr lang="en-US" u="sng" dirty="0"/>
          </a:p>
          <a:p>
            <a:pPr marL="0" indent="0">
              <a:buNone/>
            </a:pPr>
            <a:endParaRPr lang="en-US" u="sng" dirty="0"/>
          </a:p>
          <a:p>
            <a:endParaRPr lang="en-US" dirty="0"/>
          </a:p>
          <a:p>
            <a:r>
              <a:rPr lang="en-US" dirty="0"/>
              <a:t>Gas (kWh per guest night)</a:t>
            </a:r>
          </a:p>
          <a:p>
            <a:pPr marL="0" indent="0">
              <a:buNone/>
            </a:pPr>
            <a:r>
              <a:rPr lang="en-US" dirty="0"/>
              <a:t>2021 = 0.59			2022= 0.80 			2023 = 0.72</a:t>
            </a:r>
          </a:p>
          <a:p>
            <a:pPr marL="0" indent="0">
              <a:buNone/>
            </a:pPr>
            <a:endParaRPr lang="en-US" u="sng" dirty="0"/>
          </a:p>
          <a:p>
            <a:pPr marL="0" indent="0">
              <a:buNone/>
            </a:pPr>
            <a:endParaRPr lang="en-US" u="sng" dirty="0"/>
          </a:p>
          <a:p>
            <a:pPr marL="0" indent="0">
              <a:buNone/>
            </a:pPr>
            <a:r>
              <a:rPr lang="en-US" u="sng" dirty="0"/>
              <a:t>2021 HOTEL OPERATED FOR 6 MONTHS</a:t>
            </a:r>
          </a:p>
          <a:p>
            <a:pPr marL="0" indent="0">
              <a:buNone/>
            </a:pPr>
            <a:r>
              <a:rPr lang="en-US" u="sng" dirty="0"/>
              <a:t>2022 HOTEL OPERATED FOR 8 MONTHS</a:t>
            </a:r>
          </a:p>
          <a:p>
            <a:pPr marL="0" indent="0">
              <a:buNone/>
            </a:pPr>
            <a:r>
              <a:rPr lang="en-US" u="sng" dirty="0"/>
              <a:t>2023 HOTEL OPERATED FOR 10 MONTHS</a:t>
            </a:r>
          </a:p>
          <a:p>
            <a:pPr marL="0" indent="0">
              <a:buNone/>
            </a:pPr>
            <a:endParaRPr lang="en-US" u="sng" dirty="0"/>
          </a:p>
          <a:p>
            <a:pPr marL="0" indent="0">
              <a:buNone/>
            </a:pPr>
            <a:endParaRPr lang="en-US" dirty="0"/>
          </a:p>
        </p:txBody>
      </p:sp>
      <p:sp>
        <p:nvSpPr>
          <p:cNvPr id="7" name="AutoShape 4" descr="Image result for Electric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18" name="AutoShape 6" descr="Image result for Electric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6262" y="1613327"/>
            <a:ext cx="1249004" cy="694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Image result for petr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262" y="2762714"/>
            <a:ext cx="1317207" cy="84630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6262" y="3951058"/>
            <a:ext cx="1350529" cy="97210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7">
            <a:extLst>
              <a:ext uri="{FF2B5EF4-FFF2-40B4-BE49-F238E27FC236}">
                <a16:creationId xmlns:a16="http://schemas.microsoft.com/office/drawing/2014/main" id="{CBE871AC-429F-AB4C-FC6C-C330382A9DF3}"/>
              </a:ext>
            </a:extLst>
          </p:cNvPr>
          <p:cNvSpPr/>
          <p:nvPr/>
        </p:nvSpPr>
        <p:spPr>
          <a:xfrm>
            <a:off x="2711411" y="1808820"/>
            <a:ext cx="100811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66580177"/>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Consumption</a:t>
            </a:r>
            <a:endParaRPr lang="el-GR" dirty="0"/>
          </a:p>
        </p:txBody>
      </p:sp>
      <p:sp>
        <p:nvSpPr>
          <p:cNvPr id="3" name="Content Placeholder 2"/>
          <p:cNvSpPr>
            <a:spLocks noGrp="1"/>
          </p:cNvSpPr>
          <p:nvPr>
            <p:ph idx="1"/>
          </p:nvPr>
        </p:nvSpPr>
        <p:spPr>
          <a:xfrm>
            <a:off x="251520" y="1578496"/>
            <a:ext cx="8640960" cy="3701008"/>
          </a:xfrm>
        </p:spPr>
        <p:txBody>
          <a:bodyPr>
            <a:normAutofit/>
          </a:bodyPr>
          <a:lstStyle/>
          <a:p>
            <a:r>
              <a:rPr lang="en-US" sz="3600" dirty="0"/>
              <a:t>Water (Liters per guest night)</a:t>
            </a:r>
          </a:p>
          <a:p>
            <a:pPr marL="0" indent="0">
              <a:buNone/>
            </a:pPr>
            <a:r>
              <a:rPr lang="en-US" sz="2400" dirty="0"/>
              <a:t>2021 = 1.45 m3  / 2022 = 1.65 m3 / 2023 = 1.76 m3</a:t>
            </a:r>
          </a:p>
          <a:p>
            <a:pPr marL="0" indent="0">
              <a:buNone/>
            </a:pPr>
            <a:endParaRPr lang="en-US" sz="2400" dirty="0"/>
          </a:p>
          <a:p>
            <a:pPr marL="0" indent="0">
              <a:buNone/>
            </a:pPr>
            <a:r>
              <a:rPr lang="en-US" sz="2400" u="sng" dirty="0"/>
              <a:t>2021 HOTEL OPERATED FOR 6 MONTHS</a:t>
            </a:r>
          </a:p>
          <a:p>
            <a:pPr marL="0" indent="0">
              <a:buNone/>
            </a:pPr>
            <a:r>
              <a:rPr lang="en-US" sz="2400" u="sng" dirty="0"/>
              <a:t>2022 HOTEL OPERATED FOR 8 MONTHS</a:t>
            </a:r>
          </a:p>
          <a:p>
            <a:pPr marL="0" indent="0">
              <a:buNone/>
            </a:pPr>
            <a:r>
              <a:rPr lang="en-US" sz="2400" u="sng" dirty="0"/>
              <a:t>2023 HOTEL OPERATED FOR 10 MONTHS</a:t>
            </a:r>
          </a:p>
          <a:p>
            <a:pPr marL="0" indent="0">
              <a:buNone/>
            </a:pPr>
            <a:endParaRPr lang="en-US" sz="2400" dirty="0"/>
          </a:p>
          <a:p>
            <a:pPr marL="0" indent="0">
              <a:buNone/>
            </a:pPr>
            <a:endParaRPr lang="el-GR" sz="4800" dirty="0"/>
          </a:p>
        </p:txBody>
      </p:sp>
    </p:spTree>
    <p:extLst>
      <p:ext uri="{BB962C8B-B14F-4D97-AF65-F5344CB8AC3E}">
        <p14:creationId xmlns:p14="http://schemas.microsoft.com/office/powerpoint/2010/main" val="191625823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Products that we recycle in the hotel.</a:t>
            </a:r>
            <a:br>
              <a:rPr lang="en-US" sz="6600" b="1" dirty="0">
                <a:solidFill>
                  <a:srgbClr val="00B050"/>
                </a:solidFill>
              </a:rPr>
            </a:br>
            <a:r>
              <a:rPr lang="en-US" sz="6600" b="1" dirty="0">
                <a:solidFill>
                  <a:srgbClr val="00B050"/>
                </a:solidFill>
              </a:rPr>
              <a:t>Glass</a:t>
            </a:r>
            <a:endParaRPr lang="el-GR" sz="6600" b="1" dirty="0">
              <a:solidFill>
                <a:srgbClr val="00B050"/>
              </a:solidFill>
            </a:endParaRP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70" t="6452" r="4146" b="6452"/>
          <a:stretch/>
        </p:blipFill>
        <p:spPr bwMode="auto">
          <a:xfrm>
            <a:off x="3347864" y="2708920"/>
            <a:ext cx="4151218" cy="315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A2A50DD9-D664-4931-8D07-5E8D7630E743}"/>
              </a:ext>
            </a:extLst>
          </p:cNvPr>
          <p:cNvPicPr>
            <a:picLocks noChangeAspect="1"/>
          </p:cNvPicPr>
          <p:nvPr/>
        </p:nvPicPr>
        <p:blipFill>
          <a:blip r:embed="rId3"/>
          <a:stretch>
            <a:fillRect/>
          </a:stretch>
        </p:blipFill>
        <p:spPr>
          <a:xfrm>
            <a:off x="239079" y="5733256"/>
            <a:ext cx="919575" cy="946458"/>
          </a:xfrm>
          <a:prstGeom prst="rect">
            <a:avLst/>
          </a:prstGeom>
        </p:spPr>
      </p:pic>
    </p:spTree>
    <p:extLst>
      <p:ext uri="{BB962C8B-B14F-4D97-AF65-F5344CB8AC3E}">
        <p14:creationId xmlns:p14="http://schemas.microsoft.com/office/powerpoint/2010/main" val="2664233213"/>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842721" cy="1320800"/>
          </a:xfrm>
        </p:spPr>
        <p:txBody>
          <a:bodyPr>
            <a:normAutofit fontScale="90000"/>
          </a:bodyPr>
          <a:lstStyle/>
          <a:p>
            <a:r>
              <a:rPr lang="en-US" sz="6600" b="1" dirty="0"/>
              <a:t>Products that we recycle in the hotel.</a:t>
            </a:r>
            <a:br>
              <a:rPr lang="en-US" sz="6600" b="1" dirty="0">
                <a:solidFill>
                  <a:srgbClr val="00B050"/>
                </a:solidFill>
              </a:rPr>
            </a:br>
            <a:r>
              <a:rPr lang="en-US" sz="6600" b="1" dirty="0">
                <a:solidFill>
                  <a:srgbClr val="00B050"/>
                </a:solidFill>
              </a:rPr>
              <a:t>Plastic</a:t>
            </a:r>
            <a:endParaRPr lang="el-GR" sz="6600" b="1" dirty="0">
              <a:solidFill>
                <a:srgbClr val="00B050"/>
              </a:solidFill>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068" t="7163" r="13699" b="4506"/>
          <a:stretch/>
        </p:blipFill>
        <p:spPr bwMode="auto">
          <a:xfrm>
            <a:off x="3347864" y="2708920"/>
            <a:ext cx="374441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3F332A2-E09E-4813-95BC-C162B841DE98}"/>
              </a:ext>
            </a:extLst>
          </p:cNvPr>
          <p:cNvPicPr>
            <a:picLocks noChangeAspect="1"/>
          </p:cNvPicPr>
          <p:nvPr/>
        </p:nvPicPr>
        <p:blipFill>
          <a:blip r:embed="rId3"/>
          <a:stretch>
            <a:fillRect/>
          </a:stretch>
        </p:blipFill>
        <p:spPr>
          <a:xfrm>
            <a:off x="239080" y="5680353"/>
            <a:ext cx="919575" cy="946458"/>
          </a:xfrm>
          <a:prstGeom prst="rect">
            <a:avLst/>
          </a:prstGeom>
        </p:spPr>
      </p:pic>
    </p:spTree>
    <p:extLst>
      <p:ext uri="{BB962C8B-B14F-4D97-AF65-F5344CB8AC3E}">
        <p14:creationId xmlns:p14="http://schemas.microsoft.com/office/powerpoint/2010/main" val="937630505"/>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dirty="0"/>
              <a:t>Products that we recycle in the hotel.</a:t>
            </a:r>
            <a:br>
              <a:rPr lang="en-US" sz="6600" b="1" dirty="0">
                <a:solidFill>
                  <a:srgbClr val="00B050"/>
                </a:solidFill>
              </a:rPr>
            </a:br>
            <a:br>
              <a:rPr lang="en-US" sz="6600" b="1" dirty="0">
                <a:solidFill>
                  <a:srgbClr val="00B050"/>
                </a:solidFill>
              </a:rPr>
            </a:br>
            <a:r>
              <a:rPr lang="en-US" sz="6600" b="1" dirty="0">
                <a:solidFill>
                  <a:srgbClr val="00B050"/>
                </a:solidFill>
              </a:rPr>
              <a:t>Paper</a:t>
            </a:r>
            <a:endParaRPr lang="el-GR" sz="6600" b="1" dirty="0">
              <a:solidFill>
                <a:srgbClr val="00B050"/>
              </a:solidFill>
            </a:endParaRPr>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9163" t="10225" r="20677" b="7043"/>
          <a:stretch/>
        </p:blipFill>
        <p:spPr bwMode="auto">
          <a:xfrm>
            <a:off x="3635896" y="2708920"/>
            <a:ext cx="2860446" cy="270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B105C08B-4F37-442B-9205-3605B05BE7AB}"/>
              </a:ext>
            </a:extLst>
          </p:cNvPr>
          <p:cNvPicPr>
            <a:picLocks noChangeAspect="1"/>
          </p:cNvPicPr>
          <p:nvPr/>
        </p:nvPicPr>
        <p:blipFill>
          <a:blip r:embed="rId3"/>
          <a:stretch>
            <a:fillRect/>
          </a:stretch>
        </p:blipFill>
        <p:spPr>
          <a:xfrm>
            <a:off x="395536" y="5636904"/>
            <a:ext cx="919575" cy="946458"/>
          </a:xfrm>
          <a:prstGeom prst="rect">
            <a:avLst/>
          </a:prstGeom>
        </p:spPr>
      </p:pic>
    </p:spTree>
    <p:extLst>
      <p:ext uri="{BB962C8B-B14F-4D97-AF65-F5344CB8AC3E}">
        <p14:creationId xmlns:p14="http://schemas.microsoft.com/office/powerpoint/2010/main" val="1461867512"/>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5" y="282679"/>
            <a:ext cx="7406640" cy="1356360"/>
          </a:xfrm>
        </p:spPr>
        <p:txBody>
          <a:bodyPr>
            <a:normAutofit/>
          </a:bodyPr>
          <a:lstStyle/>
          <a:p>
            <a:r>
              <a:rPr lang="en-US" sz="6600" b="1" dirty="0">
                <a:solidFill>
                  <a:srgbClr val="00B050"/>
                </a:solidFill>
              </a:rPr>
              <a:t>Ink/ Toner</a:t>
            </a:r>
            <a:endParaRPr lang="el-GR" sz="6600" b="1" dirty="0">
              <a:solidFill>
                <a:srgbClr val="00B05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084168" y="3820100"/>
            <a:ext cx="23812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95788" y="1340768"/>
            <a:ext cx="5616624" cy="4524315"/>
          </a:xfrm>
          <a:prstGeom prst="rect">
            <a:avLst/>
          </a:prstGeom>
          <a:noFill/>
        </p:spPr>
        <p:txBody>
          <a:bodyPr wrap="square" rtlCol="0">
            <a:spAutoFit/>
          </a:bodyPr>
          <a:lstStyle/>
          <a:p>
            <a:r>
              <a:rPr lang="en-US" sz="3200" dirty="0"/>
              <a:t>2013 = 20 kg reduced carbon </a:t>
            </a:r>
          </a:p>
          <a:p>
            <a:r>
              <a:rPr lang="en-US" sz="3200" dirty="0"/>
              <a:t>2014 = 22 kg reduced carbon </a:t>
            </a:r>
          </a:p>
          <a:p>
            <a:r>
              <a:rPr lang="en-US" sz="3200" dirty="0"/>
              <a:t>2015 = 14 kg reduced carbon </a:t>
            </a:r>
          </a:p>
          <a:p>
            <a:r>
              <a:rPr lang="en-US" sz="3200" dirty="0"/>
              <a:t>2016 = 23 kg reduced carbon</a:t>
            </a:r>
          </a:p>
          <a:p>
            <a:r>
              <a:rPr lang="en-US" sz="3200" dirty="0"/>
              <a:t>2017= 35 kg reduced carbon</a:t>
            </a:r>
          </a:p>
          <a:p>
            <a:r>
              <a:rPr lang="en-US" sz="3200" dirty="0"/>
              <a:t>2019 = 32 kg reduced carbon</a:t>
            </a:r>
          </a:p>
          <a:p>
            <a:r>
              <a:rPr lang="en-US" sz="3200" dirty="0"/>
              <a:t>2021 = 37 kg reduced carbon</a:t>
            </a:r>
          </a:p>
          <a:p>
            <a:r>
              <a:rPr lang="en-US" sz="3200" dirty="0"/>
              <a:t>2022 = </a:t>
            </a:r>
            <a:r>
              <a:rPr lang="en-US" sz="3200" dirty="0">
                <a:latin typeface="Times New Roman" panose="02020603050405020304" pitchFamily="18" charset="0"/>
                <a:cs typeface="Times New Roman" panose="02020603050405020304" pitchFamily="18" charset="0"/>
              </a:rPr>
              <a:t>WE DO NOT USED</a:t>
            </a:r>
            <a:r>
              <a:rPr lang="en-US" sz="3200" i="0" dirty="0">
                <a:effectLst/>
                <a:highlight>
                  <a:srgbClr val="FFFFFF"/>
                </a:highlight>
                <a:latin typeface="Times New Roman" panose="02020603050405020304" pitchFamily="18" charset="0"/>
                <a:cs typeface="Times New Roman" panose="02020603050405020304" pitchFamily="18" charset="0"/>
              </a:rPr>
              <a:t> ink cartridges</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9746EF0-963D-4D76-8CE3-6314F95EDACA}"/>
              </a:ext>
            </a:extLst>
          </p:cNvPr>
          <p:cNvPicPr>
            <a:picLocks noChangeAspect="1"/>
          </p:cNvPicPr>
          <p:nvPr/>
        </p:nvPicPr>
        <p:blipFill>
          <a:blip r:embed="rId3"/>
          <a:stretch>
            <a:fillRect/>
          </a:stretch>
        </p:blipFill>
        <p:spPr>
          <a:xfrm>
            <a:off x="295788" y="5692358"/>
            <a:ext cx="919575" cy="946458"/>
          </a:xfrm>
          <a:prstGeom prst="rect">
            <a:avLst/>
          </a:prstGeom>
        </p:spPr>
      </p:pic>
    </p:spTree>
    <p:extLst>
      <p:ext uri="{BB962C8B-B14F-4D97-AF65-F5344CB8AC3E}">
        <p14:creationId xmlns:p14="http://schemas.microsoft.com/office/powerpoint/2010/main" val="1640975724"/>
      </p:ext>
    </p:extLst>
  </p:cSld>
  <p:clrMapOvr>
    <a:masterClrMapping/>
  </p:clrMapOvr>
  <mc:AlternateContent xmlns:mc="http://schemas.openxmlformats.org/markup-compatibility/2006" xmlns:p14="http://schemas.microsoft.com/office/powerpoint/2010/main">
    <mc:Choice Requires="p14">
      <p:transition spd="slow" p14:dur="10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404664"/>
            <a:ext cx="7406640" cy="1356360"/>
          </a:xfrm>
        </p:spPr>
        <p:txBody>
          <a:bodyPr>
            <a:normAutofit fontScale="90000"/>
          </a:bodyPr>
          <a:lstStyle/>
          <a:p>
            <a:r>
              <a:rPr lang="en-US" sz="6600" b="1" dirty="0">
                <a:solidFill>
                  <a:srgbClr val="00B050"/>
                </a:solidFill>
              </a:rPr>
              <a:t>Disposal lightbulbs</a:t>
            </a:r>
            <a:endParaRPr lang="el-GR" sz="6600" b="1" dirty="0">
              <a:solidFill>
                <a:srgbClr val="00B050"/>
              </a:solidFill>
            </a:endParaRP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699792" y="1910004"/>
            <a:ext cx="5481203" cy="367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99592" y="1484784"/>
            <a:ext cx="6840760" cy="369332"/>
          </a:xfrm>
          <a:prstGeom prst="rect">
            <a:avLst/>
          </a:prstGeom>
          <a:noFill/>
        </p:spPr>
        <p:txBody>
          <a:bodyPr wrap="square" rtlCol="0">
            <a:spAutoFit/>
          </a:bodyPr>
          <a:lstStyle/>
          <a:p>
            <a:r>
              <a:rPr lang="en-US" dirty="0"/>
              <a:t>In all area of the hotel we use led bulbs that save energy.</a:t>
            </a:r>
            <a:endParaRPr lang="el-GR" dirty="0"/>
          </a:p>
        </p:txBody>
      </p:sp>
      <p:pic>
        <p:nvPicPr>
          <p:cNvPr id="6" name="Picture 5">
            <a:extLst>
              <a:ext uri="{FF2B5EF4-FFF2-40B4-BE49-F238E27FC236}">
                <a16:creationId xmlns:a16="http://schemas.microsoft.com/office/drawing/2014/main" id="{4044AB6A-E044-4AAB-AEB6-23572AF13D90}"/>
              </a:ext>
            </a:extLst>
          </p:cNvPr>
          <p:cNvPicPr>
            <a:picLocks noChangeAspect="1"/>
          </p:cNvPicPr>
          <p:nvPr/>
        </p:nvPicPr>
        <p:blipFill>
          <a:blip r:embed="rId3"/>
          <a:stretch>
            <a:fillRect/>
          </a:stretch>
        </p:blipFill>
        <p:spPr>
          <a:xfrm>
            <a:off x="179512" y="5652934"/>
            <a:ext cx="919575" cy="946458"/>
          </a:xfrm>
          <a:prstGeom prst="rect">
            <a:avLst/>
          </a:prstGeom>
        </p:spPr>
      </p:pic>
      <p:sp>
        <p:nvSpPr>
          <p:cNvPr id="4" name="TextBox 3">
            <a:extLst>
              <a:ext uri="{FF2B5EF4-FFF2-40B4-BE49-F238E27FC236}">
                <a16:creationId xmlns:a16="http://schemas.microsoft.com/office/drawing/2014/main" id="{3A8440E5-783F-B75A-8D74-F768BBEDB3F5}"/>
              </a:ext>
            </a:extLst>
          </p:cNvPr>
          <p:cNvSpPr txBox="1"/>
          <p:nvPr/>
        </p:nvSpPr>
        <p:spPr>
          <a:xfrm>
            <a:off x="251520" y="1965960"/>
            <a:ext cx="2664296" cy="1077218"/>
          </a:xfrm>
          <a:prstGeom prst="rect">
            <a:avLst/>
          </a:prstGeom>
          <a:noFill/>
        </p:spPr>
        <p:txBody>
          <a:bodyPr wrap="square" rtlCol="0">
            <a:spAutoFit/>
          </a:bodyPr>
          <a:lstStyle/>
          <a:p>
            <a:r>
              <a:rPr lang="en-US" sz="3200" dirty="0"/>
              <a:t>2022 = 30 kg</a:t>
            </a:r>
          </a:p>
          <a:p>
            <a:r>
              <a:rPr lang="en-US" sz="3200" dirty="0"/>
              <a:t>2023 = 20 kg</a:t>
            </a:r>
          </a:p>
        </p:txBody>
      </p:sp>
    </p:spTree>
    <p:extLst>
      <p:ext uri="{BB962C8B-B14F-4D97-AF65-F5344CB8AC3E}">
        <p14:creationId xmlns:p14="http://schemas.microsoft.com/office/powerpoint/2010/main" val="2099819012"/>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B050"/>
                </a:solidFill>
              </a:rPr>
              <a:t>Cooked Oil</a:t>
            </a:r>
            <a:endParaRPr lang="el-GR" sz="6600" b="1" dirty="0">
              <a:solidFill>
                <a:srgbClr val="00B05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36296" y="5200924"/>
            <a:ext cx="1512168" cy="1456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No description available.">
            <a:extLst>
              <a:ext uri="{FF2B5EF4-FFF2-40B4-BE49-F238E27FC236}">
                <a16:creationId xmlns:a16="http://schemas.microsoft.com/office/drawing/2014/main" id="{8AEEE470-4118-45D3-A816-89E14D2F16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2948724"/>
            <a:ext cx="2064122" cy="2752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10424B-4C58-4BED-9461-8E0E365B2733}"/>
              </a:ext>
            </a:extLst>
          </p:cNvPr>
          <p:cNvPicPr>
            <a:picLocks noChangeAspect="1"/>
          </p:cNvPicPr>
          <p:nvPr/>
        </p:nvPicPr>
        <p:blipFill>
          <a:blip r:embed="rId4"/>
          <a:stretch>
            <a:fillRect/>
          </a:stretch>
        </p:blipFill>
        <p:spPr>
          <a:xfrm>
            <a:off x="251520" y="5700887"/>
            <a:ext cx="919575" cy="946458"/>
          </a:xfrm>
          <a:prstGeom prst="rect">
            <a:avLst/>
          </a:prstGeom>
        </p:spPr>
      </p:pic>
      <p:pic>
        <p:nvPicPr>
          <p:cNvPr id="3" name="Picture 2">
            <a:extLst>
              <a:ext uri="{FF2B5EF4-FFF2-40B4-BE49-F238E27FC236}">
                <a16:creationId xmlns:a16="http://schemas.microsoft.com/office/drawing/2014/main" id="{8FD2D06A-D922-9DC1-6D02-07AB9248037A}"/>
              </a:ext>
            </a:extLst>
          </p:cNvPr>
          <p:cNvPicPr>
            <a:picLocks noChangeAspect="1"/>
          </p:cNvPicPr>
          <p:nvPr/>
        </p:nvPicPr>
        <p:blipFill>
          <a:blip r:embed="rId5"/>
          <a:stretch>
            <a:fillRect/>
          </a:stretch>
        </p:blipFill>
        <p:spPr>
          <a:xfrm>
            <a:off x="53191" y="1772816"/>
            <a:ext cx="7458739" cy="864096"/>
          </a:xfrm>
          <a:prstGeom prst="rect">
            <a:avLst/>
          </a:prstGeom>
        </p:spPr>
      </p:pic>
    </p:spTree>
    <p:extLst>
      <p:ext uri="{BB962C8B-B14F-4D97-AF65-F5344CB8AC3E}">
        <p14:creationId xmlns:p14="http://schemas.microsoft.com/office/powerpoint/2010/main" val="3462839530"/>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00B050"/>
                </a:solidFill>
              </a:rPr>
              <a:t>Batteries</a:t>
            </a:r>
            <a:endParaRPr lang="el-GR" sz="6600" b="1" dirty="0">
              <a:solidFill>
                <a:srgbClr val="00B05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95936" y="2924944"/>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55576" y="1556792"/>
            <a:ext cx="2664296" cy="2554545"/>
          </a:xfrm>
          <a:prstGeom prst="rect">
            <a:avLst/>
          </a:prstGeom>
          <a:noFill/>
        </p:spPr>
        <p:txBody>
          <a:bodyPr wrap="square" rtlCol="0">
            <a:spAutoFit/>
          </a:bodyPr>
          <a:lstStyle/>
          <a:p>
            <a:r>
              <a:rPr lang="en-US" sz="3200" dirty="0"/>
              <a:t>2013 = 20 kg</a:t>
            </a:r>
          </a:p>
          <a:p>
            <a:r>
              <a:rPr lang="en-US" sz="3200" dirty="0"/>
              <a:t>2014 = 5 kg</a:t>
            </a:r>
          </a:p>
          <a:p>
            <a:r>
              <a:rPr lang="en-US" sz="3200" dirty="0"/>
              <a:t>2017 = 25 kg</a:t>
            </a:r>
          </a:p>
          <a:p>
            <a:r>
              <a:rPr lang="en-US" sz="3200" dirty="0"/>
              <a:t>2022 = 14 kg</a:t>
            </a:r>
          </a:p>
          <a:p>
            <a:r>
              <a:rPr lang="en-US" sz="3200" dirty="0"/>
              <a:t>2023 = 45 kg</a:t>
            </a:r>
          </a:p>
        </p:txBody>
      </p:sp>
      <p:pic>
        <p:nvPicPr>
          <p:cNvPr id="6" name="Picture 5">
            <a:extLst>
              <a:ext uri="{FF2B5EF4-FFF2-40B4-BE49-F238E27FC236}">
                <a16:creationId xmlns:a16="http://schemas.microsoft.com/office/drawing/2014/main" id="{7D870BA7-AC18-41AD-A084-F5FAD8901738}"/>
              </a:ext>
            </a:extLst>
          </p:cNvPr>
          <p:cNvPicPr>
            <a:picLocks noChangeAspect="1"/>
          </p:cNvPicPr>
          <p:nvPr/>
        </p:nvPicPr>
        <p:blipFill>
          <a:blip r:embed="rId3"/>
          <a:stretch>
            <a:fillRect/>
          </a:stretch>
        </p:blipFill>
        <p:spPr>
          <a:xfrm>
            <a:off x="295788" y="5733256"/>
            <a:ext cx="919575" cy="946458"/>
          </a:xfrm>
          <a:prstGeom prst="rect">
            <a:avLst/>
          </a:prstGeom>
        </p:spPr>
      </p:pic>
    </p:spTree>
    <p:extLst>
      <p:ext uri="{BB962C8B-B14F-4D97-AF65-F5344CB8AC3E}">
        <p14:creationId xmlns:p14="http://schemas.microsoft.com/office/powerpoint/2010/main" val="4243366110"/>
      </p:ext>
    </p:extLst>
  </p:cSld>
  <p:clrMapOvr>
    <a:masterClrMapping/>
  </p:clrMapOvr>
  <mc:AlternateContent xmlns:mc="http://schemas.openxmlformats.org/markup-compatibility/2006" xmlns:p14="http://schemas.microsoft.com/office/powerpoint/2010/main">
    <mc:Choice Requires="p14">
      <p:transition spd="slow" p14:dur="10000" advClick="0" advTm="3000"/>
    </mc:Choice>
    <mc:Fallback xmlns="">
      <p:transition spd="slow"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B050"/>
                </a:solidFill>
              </a:rPr>
              <a:t>Anesis Hotel Sustainable Policy</a:t>
            </a:r>
            <a:endParaRPr lang="el-GR" b="1" dirty="0">
              <a:solidFill>
                <a:srgbClr val="00B050"/>
              </a:solidFill>
            </a:endParaRPr>
          </a:p>
        </p:txBody>
      </p:sp>
      <p:sp>
        <p:nvSpPr>
          <p:cNvPr id="6" name="Content Placeholder 5">
            <a:extLst>
              <a:ext uri="{FF2B5EF4-FFF2-40B4-BE49-F238E27FC236}">
                <a16:creationId xmlns:a16="http://schemas.microsoft.com/office/drawing/2014/main" id="{3F7F485D-2527-9159-ABE3-FCFDED3E0349}"/>
              </a:ext>
            </a:extLst>
          </p:cNvPr>
          <p:cNvSpPr>
            <a:spLocks noGrp="1"/>
          </p:cNvSpPr>
          <p:nvPr>
            <p:ph idx="1"/>
          </p:nvPr>
        </p:nvSpPr>
        <p:spPr/>
        <p:txBody>
          <a:bodyPr/>
          <a:lstStyle/>
          <a:p>
            <a:pPr marL="0" indent="0">
              <a:buNone/>
            </a:pPr>
            <a:r>
              <a:rPr lang="en-US" dirty="0"/>
              <a:t>Our aims:</a:t>
            </a:r>
          </a:p>
          <a:p>
            <a:pPr marL="514350" indent="-514350">
              <a:buFont typeface="+mj-lt"/>
              <a:buAutoNum type="arabicPeriod"/>
            </a:pPr>
            <a:r>
              <a:rPr lang="en-US" dirty="0"/>
              <a:t>Energy &amp; Water Management</a:t>
            </a:r>
          </a:p>
          <a:p>
            <a:pPr marL="514350" indent="-514350">
              <a:buFont typeface="+mj-lt"/>
              <a:buAutoNum type="arabicPeriod"/>
            </a:pPr>
            <a:r>
              <a:rPr lang="en-US" dirty="0"/>
              <a:t>Waste Management</a:t>
            </a:r>
          </a:p>
          <a:p>
            <a:pPr marL="514350" indent="-514350">
              <a:buFont typeface="+mj-lt"/>
              <a:buAutoNum type="arabicPeriod"/>
            </a:pPr>
            <a:r>
              <a:rPr lang="en-US" dirty="0"/>
              <a:t>Promotion of Responsible Tourism in the area</a:t>
            </a:r>
          </a:p>
          <a:p>
            <a:pPr marL="514350" indent="-514350">
              <a:buFont typeface="+mj-lt"/>
              <a:buAutoNum type="arabicPeriod"/>
            </a:pPr>
            <a:r>
              <a:rPr lang="en-US" dirty="0"/>
              <a:t>Donations and charity</a:t>
            </a:r>
          </a:p>
          <a:p>
            <a:pPr marL="514350" indent="-514350">
              <a:buFont typeface="+mj-lt"/>
              <a:buAutoNum type="arabicPeriod"/>
            </a:pPr>
            <a:r>
              <a:rPr lang="en-US" dirty="0"/>
              <a:t>Healthy and Sustainable Employment</a:t>
            </a:r>
          </a:p>
          <a:p>
            <a:pPr marL="514350" indent="-514350">
              <a:buFont typeface="+mj-lt"/>
              <a:buAutoNum type="arabicPeriod"/>
            </a:pPr>
            <a:endParaRPr lang="en-US" dirty="0"/>
          </a:p>
          <a:p>
            <a:endParaRPr lang="en-US" dirty="0"/>
          </a:p>
        </p:txBody>
      </p:sp>
      <p:pic>
        <p:nvPicPr>
          <p:cNvPr id="5" name="Picture 4">
            <a:extLst>
              <a:ext uri="{FF2B5EF4-FFF2-40B4-BE49-F238E27FC236}">
                <a16:creationId xmlns:a16="http://schemas.microsoft.com/office/drawing/2014/main" id="{77271B97-5D93-4FD3-8669-896E3DCB2AE9}"/>
              </a:ext>
            </a:extLst>
          </p:cNvPr>
          <p:cNvPicPr>
            <a:picLocks noChangeAspect="1"/>
          </p:cNvPicPr>
          <p:nvPr/>
        </p:nvPicPr>
        <p:blipFill>
          <a:blip r:embed="rId2"/>
          <a:stretch>
            <a:fillRect/>
          </a:stretch>
        </p:blipFill>
        <p:spPr>
          <a:xfrm>
            <a:off x="251520" y="5836090"/>
            <a:ext cx="919575" cy="946458"/>
          </a:xfrm>
          <a:prstGeom prst="rect">
            <a:avLst/>
          </a:prstGeom>
        </p:spPr>
      </p:pic>
    </p:spTree>
    <p:extLst>
      <p:ext uri="{BB962C8B-B14F-4D97-AF65-F5344CB8AC3E}">
        <p14:creationId xmlns:p14="http://schemas.microsoft.com/office/powerpoint/2010/main" val="290266281"/>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040559"/>
          </a:xfrm>
        </p:spPr>
        <p:txBody>
          <a:bodyPr>
            <a:normAutofit fontScale="32500" lnSpcReduction="20000"/>
          </a:bodyPr>
          <a:lstStyle/>
          <a:p>
            <a:pPr marL="0" indent="0">
              <a:buNone/>
            </a:pPr>
            <a:r>
              <a:rPr lang="en-US" sz="8600" dirty="0">
                <a:solidFill>
                  <a:srgbClr val="00B0F0"/>
                </a:solidFill>
              </a:rPr>
              <a:t>Dear valued guest</a:t>
            </a:r>
          </a:p>
          <a:p>
            <a:pPr marL="0" indent="0">
              <a:buNone/>
            </a:pPr>
            <a:endParaRPr lang="en-US" sz="8600" dirty="0">
              <a:solidFill>
                <a:srgbClr val="00B050"/>
              </a:solidFill>
            </a:endParaRPr>
          </a:p>
          <a:p>
            <a:pPr marL="0" indent="0">
              <a:buNone/>
            </a:pPr>
            <a:r>
              <a:rPr lang="en-US" sz="8600" dirty="0">
                <a:solidFill>
                  <a:srgbClr val="00B050"/>
                </a:solidFill>
              </a:rPr>
              <a:t>Water has become very precious especially for Cyprus</a:t>
            </a:r>
          </a:p>
          <a:p>
            <a:pPr marL="0" indent="0">
              <a:buNone/>
            </a:pPr>
            <a:r>
              <a:rPr lang="en-US" sz="8600" dirty="0">
                <a:solidFill>
                  <a:srgbClr val="00B050"/>
                </a:solidFill>
              </a:rPr>
              <a:t>Please decide for yourself</a:t>
            </a:r>
          </a:p>
          <a:p>
            <a:pPr marL="0" indent="0">
              <a:buNone/>
            </a:pPr>
            <a:r>
              <a:rPr lang="en-US" sz="8600" dirty="0">
                <a:solidFill>
                  <a:srgbClr val="00B050"/>
                </a:solidFill>
              </a:rPr>
              <a:t>A towel on ‘’rack means…. I’ll use it again’’</a:t>
            </a:r>
          </a:p>
          <a:p>
            <a:pPr marL="0" indent="0">
              <a:buNone/>
            </a:pPr>
            <a:r>
              <a:rPr lang="en-US" sz="8600" dirty="0">
                <a:solidFill>
                  <a:srgbClr val="00B050"/>
                </a:solidFill>
              </a:rPr>
              <a:t>A towel on ‘’the floor means…. Please replace’’</a:t>
            </a:r>
          </a:p>
          <a:p>
            <a:pPr marL="0" indent="0">
              <a:buNone/>
            </a:pPr>
            <a:endParaRPr lang="en-US" sz="8600" dirty="0">
              <a:solidFill>
                <a:srgbClr val="00B050"/>
              </a:solidFill>
            </a:endParaRPr>
          </a:p>
          <a:p>
            <a:pPr marL="0" indent="0">
              <a:buNone/>
            </a:pPr>
            <a:r>
              <a:rPr lang="en-US" sz="8600" dirty="0">
                <a:solidFill>
                  <a:srgbClr val="00B050"/>
                </a:solidFill>
              </a:rPr>
              <a:t>Thank you very much</a:t>
            </a:r>
          </a:p>
          <a:p>
            <a:pPr marL="0" indent="0">
              <a:buNone/>
            </a:pPr>
            <a:endParaRPr lang="el-GR" dirty="0"/>
          </a:p>
        </p:txBody>
      </p:sp>
      <p:pic>
        <p:nvPicPr>
          <p:cNvPr id="5" name="Picture 4">
            <a:extLst>
              <a:ext uri="{FF2B5EF4-FFF2-40B4-BE49-F238E27FC236}">
                <a16:creationId xmlns:a16="http://schemas.microsoft.com/office/drawing/2014/main" id="{846B296D-6ECC-496D-B62C-1E28DEFF36BF}"/>
              </a:ext>
            </a:extLst>
          </p:cNvPr>
          <p:cNvPicPr>
            <a:picLocks noChangeAspect="1"/>
          </p:cNvPicPr>
          <p:nvPr/>
        </p:nvPicPr>
        <p:blipFill>
          <a:blip r:embed="rId2"/>
          <a:stretch>
            <a:fillRect/>
          </a:stretch>
        </p:blipFill>
        <p:spPr>
          <a:xfrm>
            <a:off x="179512" y="5661248"/>
            <a:ext cx="919575" cy="946458"/>
          </a:xfrm>
          <a:prstGeom prst="rect">
            <a:avLst/>
          </a:prstGeom>
        </p:spPr>
      </p:pic>
    </p:spTree>
    <p:extLst>
      <p:ext uri="{BB962C8B-B14F-4D97-AF65-F5344CB8AC3E}">
        <p14:creationId xmlns:p14="http://schemas.microsoft.com/office/powerpoint/2010/main" val="4071298727"/>
      </p:ext>
    </p:extLst>
  </p:cSld>
  <p:clrMapOvr>
    <a:masterClrMapping/>
  </p:clrMapOvr>
  <mc:AlternateContent xmlns:mc="http://schemas.openxmlformats.org/markup-compatibility/2006" xmlns:p14="http://schemas.microsoft.com/office/powerpoint/2010/main">
    <mc:Choice Requires="p14">
      <p:transition spd="slow" p14:dur="10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3600400" cy="4999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1960" y="476672"/>
            <a:ext cx="3600400" cy="5016758"/>
          </a:xfrm>
          <a:prstGeom prst="rect">
            <a:avLst/>
          </a:prstGeom>
          <a:noFill/>
        </p:spPr>
        <p:txBody>
          <a:bodyPr wrap="square" rtlCol="0">
            <a:spAutoFit/>
          </a:bodyPr>
          <a:lstStyle/>
          <a:p>
            <a:r>
              <a:rPr lang="en-US" sz="3200" dirty="0">
                <a:solidFill>
                  <a:srgbClr val="00B0F0"/>
                </a:solidFill>
              </a:rPr>
              <a:t>Dear valued guest</a:t>
            </a:r>
          </a:p>
          <a:p>
            <a:endParaRPr lang="en-US" sz="3200" dirty="0"/>
          </a:p>
          <a:p>
            <a:r>
              <a:rPr lang="en-US" sz="3200" dirty="0">
                <a:solidFill>
                  <a:srgbClr val="00B050"/>
                </a:solidFill>
              </a:rPr>
              <a:t>Every time that you leave your room do not forget to take with you, your room card.</a:t>
            </a:r>
          </a:p>
          <a:p>
            <a:endParaRPr lang="en-US" sz="3200" dirty="0"/>
          </a:p>
          <a:p>
            <a:r>
              <a:rPr lang="en-US" sz="3200" dirty="0">
                <a:solidFill>
                  <a:srgbClr val="00B050"/>
                </a:solidFill>
              </a:rPr>
              <a:t>Thank you for your cooperation</a:t>
            </a:r>
          </a:p>
        </p:txBody>
      </p:sp>
      <p:pic>
        <p:nvPicPr>
          <p:cNvPr id="6" name="Picture 5">
            <a:extLst>
              <a:ext uri="{FF2B5EF4-FFF2-40B4-BE49-F238E27FC236}">
                <a16:creationId xmlns:a16="http://schemas.microsoft.com/office/drawing/2014/main" id="{914406BD-1278-4785-B6B5-4CE9B3214121}"/>
              </a:ext>
            </a:extLst>
          </p:cNvPr>
          <p:cNvPicPr>
            <a:picLocks noChangeAspect="1"/>
          </p:cNvPicPr>
          <p:nvPr/>
        </p:nvPicPr>
        <p:blipFill>
          <a:blip r:embed="rId3"/>
          <a:stretch>
            <a:fillRect/>
          </a:stretch>
        </p:blipFill>
        <p:spPr>
          <a:xfrm>
            <a:off x="151773" y="5692075"/>
            <a:ext cx="919575" cy="946458"/>
          </a:xfrm>
          <a:prstGeom prst="rect">
            <a:avLst/>
          </a:prstGeom>
        </p:spPr>
      </p:pic>
    </p:spTree>
    <p:extLst>
      <p:ext uri="{BB962C8B-B14F-4D97-AF65-F5344CB8AC3E}">
        <p14:creationId xmlns:p14="http://schemas.microsoft.com/office/powerpoint/2010/main" val="1873599281"/>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197A1-A2CE-4548-9234-9AAE33CD8B4D}"/>
              </a:ext>
            </a:extLst>
          </p:cNvPr>
          <p:cNvPicPr>
            <a:picLocks noChangeAspect="1"/>
          </p:cNvPicPr>
          <p:nvPr/>
        </p:nvPicPr>
        <p:blipFill>
          <a:blip r:embed="rId2"/>
          <a:stretch>
            <a:fillRect/>
          </a:stretch>
        </p:blipFill>
        <p:spPr>
          <a:xfrm>
            <a:off x="251520" y="5661248"/>
            <a:ext cx="919575" cy="946458"/>
          </a:xfrm>
          <a:prstGeom prst="rect">
            <a:avLst/>
          </a:prstGeom>
        </p:spPr>
      </p:pic>
      <p:sp>
        <p:nvSpPr>
          <p:cNvPr id="2" name="Title 1"/>
          <p:cNvSpPr>
            <a:spLocks noGrp="1"/>
          </p:cNvSpPr>
          <p:nvPr>
            <p:ph type="title"/>
          </p:nvPr>
        </p:nvSpPr>
        <p:spPr>
          <a:xfrm>
            <a:off x="4572000" y="1556792"/>
            <a:ext cx="3970784" cy="2866330"/>
          </a:xfrm>
        </p:spPr>
        <p:txBody>
          <a:bodyPr>
            <a:normAutofit fontScale="90000"/>
          </a:bodyPr>
          <a:lstStyle/>
          <a:p>
            <a:r>
              <a:rPr lang="en-GB" sz="3600" dirty="0">
                <a:solidFill>
                  <a:srgbClr val="00B0F0"/>
                </a:solidFill>
              </a:rPr>
              <a:t>Dear valued guest</a:t>
            </a:r>
            <a:br>
              <a:rPr lang="en-GB" sz="3600" dirty="0">
                <a:solidFill>
                  <a:srgbClr val="00B0F0"/>
                </a:solidFill>
              </a:rPr>
            </a:br>
            <a:r>
              <a:rPr lang="en-GB" sz="3600" dirty="0">
                <a:solidFill>
                  <a:srgbClr val="00B0F0"/>
                </a:solidFill>
              </a:rPr>
              <a:t> </a:t>
            </a:r>
            <a:br>
              <a:rPr lang="en-GB" sz="3600" dirty="0">
                <a:solidFill>
                  <a:srgbClr val="00B0F0"/>
                </a:solidFill>
              </a:rPr>
            </a:br>
            <a:r>
              <a:rPr lang="en-GB" sz="3600" dirty="0">
                <a:solidFill>
                  <a:srgbClr val="00B050"/>
                </a:solidFill>
              </a:rPr>
              <a:t>Use water responsibly. Every drop counts</a:t>
            </a:r>
            <a:br>
              <a:rPr lang="en-GB" sz="3600" dirty="0">
                <a:solidFill>
                  <a:srgbClr val="00B050"/>
                </a:solidFill>
              </a:rPr>
            </a:br>
            <a:br>
              <a:rPr lang="en-GB" sz="3600" dirty="0">
                <a:solidFill>
                  <a:srgbClr val="00B050"/>
                </a:solidFill>
              </a:rPr>
            </a:br>
            <a:r>
              <a:rPr lang="en-US" sz="3600" dirty="0">
                <a:solidFill>
                  <a:srgbClr val="00B050"/>
                </a:solidFill>
              </a:rPr>
              <a:t>Thank you for your cooperation</a:t>
            </a:r>
            <a:br>
              <a:rPr lang="en-US" sz="3600" dirty="0">
                <a:solidFill>
                  <a:srgbClr val="00B050"/>
                </a:solidFill>
              </a:rPr>
            </a:br>
            <a:endParaRPr lang="el-GR" sz="3600" dirty="0">
              <a:solidFill>
                <a:srgbClr val="00B050"/>
              </a:solidFill>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620688"/>
            <a:ext cx="396044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409590"/>
      </p:ext>
    </p:extLst>
  </p:cSld>
  <p:clrMapOvr>
    <a:masterClrMapping/>
  </p:clrMapOvr>
  <mc:AlternateContent xmlns:mc="http://schemas.openxmlformats.org/markup-compatibility/2006" xmlns:p14="http://schemas.microsoft.com/office/powerpoint/2010/main">
    <mc:Choice Requires="p14">
      <p:transition spd="slow" p14:dur="10000" advClick="0" advTm="7000"/>
    </mc:Choice>
    <mc:Fallback xmlns="">
      <p:transition spd="slow" advClick="0" advTm="7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26D9B-A3EA-4EB4-9040-6EAFB3893718}"/>
              </a:ext>
            </a:extLst>
          </p:cNvPr>
          <p:cNvPicPr>
            <a:picLocks noChangeAspect="1"/>
          </p:cNvPicPr>
          <p:nvPr/>
        </p:nvPicPr>
        <p:blipFill>
          <a:blip r:embed="rId2"/>
          <a:stretch>
            <a:fillRect/>
          </a:stretch>
        </p:blipFill>
        <p:spPr>
          <a:xfrm>
            <a:off x="251520" y="5764085"/>
            <a:ext cx="919575" cy="946458"/>
          </a:xfrm>
          <a:prstGeom prst="rect">
            <a:avLst/>
          </a:prstGeom>
        </p:spPr>
      </p:pic>
      <p:pic>
        <p:nvPicPr>
          <p:cNvPr id="4" name="Picture 3" descr="C:\Users\ANESIS\Desktop\Anesis Doc\Travelife\IMG_20180516_14380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764704"/>
            <a:ext cx="4104456" cy="2664296"/>
          </a:xfrm>
          <a:prstGeom prst="rect">
            <a:avLst/>
          </a:prstGeom>
          <a:noFill/>
          <a:ln>
            <a:noFill/>
          </a:ln>
        </p:spPr>
      </p:pic>
      <p:sp>
        <p:nvSpPr>
          <p:cNvPr id="5" name="Title 1"/>
          <p:cNvSpPr txBox="1">
            <a:spLocks/>
          </p:cNvSpPr>
          <p:nvPr/>
        </p:nvSpPr>
        <p:spPr>
          <a:xfrm>
            <a:off x="4716016" y="2096852"/>
            <a:ext cx="3024336" cy="342038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00B050"/>
                </a:solidFill>
              </a:rPr>
              <a:t>In Anesis Hotel we use solar panels</a:t>
            </a:r>
            <a:r>
              <a:rPr lang="el-GR" sz="3600" dirty="0">
                <a:solidFill>
                  <a:srgbClr val="00B050"/>
                </a:solidFill>
              </a:rPr>
              <a:t> </a:t>
            </a:r>
            <a:r>
              <a:rPr lang="en-US" sz="3600" dirty="0">
                <a:solidFill>
                  <a:srgbClr val="00B050"/>
                </a:solidFill>
              </a:rPr>
              <a:t>and photovoltaic panels to heat the water and energy consumption </a:t>
            </a:r>
          </a:p>
          <a:p>
            <a:r>
              <a:rPr lang="en-US" sz="3600" dirty="0">
                <a:solidFill>
                  <a:srgbClr val="00B050"/>
                </a:solidFill>
              </a:rPr>
              <a:t>And we are classified as a category B hotel</a:t>
            </a:r>
            <a:endParaRPr lang="el-GR" sz="3600" dirty="0">
              <a:solidFill>
                <a:srgbClr val="00B050"/>
              </a:solidFill>
            </a:endParaRPr>
          </a:p>
        </p:txBody>
      </p:sp>
      <p:pic>
        <p:nvPicPr>
          <p:cNvPr id="8" name="Picture 2" descr="No description available.">
            <a:extLst>
              <a:ext uri="{FF2B5EF4-FFF2-40B4-BE49-F238E27FC236}">
                <a16:creationId xmlns:a16="http://schemas.microsoft.com/office/drawing/2014/main" id="{D30ED3DF-B6AB-4316-8D43-6E033B438A49}"/>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3568" y="3573017"/>
            <a:ext cx="4104456"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5184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8A1F12-37F2-4703-BFB1-A30389B6CCA9}"/>
              </a:ext>
            </a:extLst>
          </p:cNvPr>
          <p:cNvPicPr>
            <a:picLocks noChangeAspect="1"/>
          </p:cNvPicPr>
          <p:nvPr/>
        </p:nvPicPr>
        <p:blipFill>
          <a:blip r:embed="rId2"/>
          <a:stretch>
            <a:fillRect/>
          </a:stretch>
        </p:blipFill>
        <p:spPr>
          <a:xfrm>
            <a:off x="827584" y="1484784"/>
            <a:ext cx="7677150" cy="5009554"/>
          </a:xfrm>
          <a:prstGeom prst="rect">
            <a:avLst/>
          </a:prstGeom>
        </p:spPr>
      </p:pic>
      <p:sp>
        <p:nvSpPr>
          <p:cNvPr id="10" name="Title 1">
            <a:extLst>
              <a:ext uri="{FF2B5EF4-FFF2-40B4-BE49-F238E27FC236}">
                <a16:creationId xmlns:a16="http://schemas.microsoft.com/office/drawing/2014/main" id="{06201FE1-1922-4E6F-9475-CD6C1B99943E}"/>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Energy production</a:t>
            </a:r>
            <a:br>
              <a:rPr lang="en-US" dirty="0"/>
            </a:br>
            <a:r>
              <a:rPr lang="en-US" dirty="0"/>
              <a:t>from photovoltaic panels</a:t>
            </a:r>
            <a:endParaRPr lang="en-GB" dirty="0"/>
          </a:p>
        </p:txBody>
      </p:sp>
      <p:pic>
        <p:nvPicPr>
          <p:cNvPr id="7" name="Picture 6">
            <a:extLst>
              <a:ext uri="{FF2B5EF4-FFF2-40B4-BE49-F238E27FC236}">
                <a16:creationId xmlns:a16="http://schemas.microsoft.com/office/drawing/2014/main" id="{47E26D9B-A3EA-4EB4-9040-6EAFB3893718}"/>
              </a:ext>
            </a:extLst>
          </p:cNvPr>
          <p:cNvPicPr>
            <a:picLocks noChangeAspect="1"/>
          </p:cNvPicPr>
          <p:nvPr/>
        </p:nvPicPr>
        <p:blipFill>
          <a:blip r:embed="rId3"/>
          <a:stretch>
            <a:fillRect/>
          </a:stretch>
        </p:blipFill>
        <p:spPr>
          <a:xfrm>
            <a:off x="367796" y="5733256"/>
            <a:ext cx="919575" cy="946458"/>
          </a:xfrm>
          <a:prstGeom prst="rect">
            <a:avLst/>
          </a:prstGeom>
        </p:spPr>
      </p:pic>
      <p:pic>
        <p:nvPicPr>
          <p:cNvPr id="3" name="Picture 2">
            <a:extLst>
              <a:ext uri="{FF2B5EF4-FFF2-40B4-BE49-F238E27FC236}">
                <a16:creationId xmlns:a16="http://schemas.microsoft.com/office/drawing/2014/main" id="{61C61BA8-B18F-ADCD-E50B-32741CD351D9}"/>
              </a:ext>
            </a:extLst>
          </p:cNvPr>
          <p:cNvPicPr>
            <a:picLocks noChangeAspect="1"/>
          </p:cNvPicPr>
          <p:nvPr/>
        </p:nvPicPr>
        <p:blipFill>
          <a:blip r:embed="rId4"/>
          <a:stretch>
            <a:fillRect/>
          </a:stretch>
        </p:blipFill>
        <p:spPr>
          <a:xfrm>
            <a:off x="7115175" y="274638"/>
            <a:ext cx="1571625" cy="619125"/>
          </a:xfrm>
          <a:prstGeom prst="rect">
            <a:avLst/>
          </a:prstGeom>
        </p:spPr>
      </p:pic>
    </p:spTree>
    <p:extLst>
      <p:ext uri="{BB962C8B-B14F-4D97-AF65-F5344CB8AC3E}">
        <p14:creationId xmlns:p14="http://schemas.microsoft.com/office/powerpoint/2010/main" val="208881982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679FC0-ECC9-2085-A5DA-6C6B84425E9C}"/>
              </a:ext>
            </a:extLst>
          </p:cNvPr>
          <p:cNvPicPr>
            <a:picLocks noChangeAspect="1"/>
          </p:cNvPicPr>
          <p:nvPr/>
        </p:nvPicPr>
        <p:blipFill>
          <a:blip r:embed="rId2"/>
          <a:stretch>
            <a:fillRect/>
          </a:stretch>
        </p:blipFill>
        <p:spPr>
          <a:xfrm>
            <a:off x="719137" y="1340767"/>
            <a:ext cx="7705725" cy="4824537"/>
          </a:xfrm>
          <a:prstGeom prst="rect">
            <a:avLst/>
          </a:prstGeom>
        </p:spPr>
      </p:pic>
      <p:pic>
        <p:nvPicPr>
          <p:cNvPr id="6" name="Picture 5">
            <a:extLst>
              <a:ext uri="{FF2B5EF4-FFF2-40B4-BE49-F238E27FC236}">
                <a16:creationId xmlns:a16="http://schemas.microsoft.com/office/drawing/2014/main" id="{5EDCFA43-AAB3-5508-9CAC-FFC19F6CBB1F}"/>
              </a:ext>
            </a:extLst>
          </p:cNvPr>
          <p:cNvPicPr>
            <a:picLocks noChangeAspect="1"/>
          </p:cNvPicPr>
          <p:nvPr/>
        </p:nvPicPr>
        <p:blipFill>
          <a:blip r:embed="rId3"/>
          <a:stretch>
            <a:fillRect/>
          </a:stretch>
        </p:blipFill>
        <p:spPr>
          <a:xfrm>
            <a:off x="367796" y="5733256"/>
            <a:ext cx="919575" cy="946458"/>
          </a:xfrm>
          <a:prstGeom prst="rect">
            <a:avLst/>
          </a:prstGeom>
        </p:spPr>
      </p:pic>
      <p:sp>
        <p:nvSpPr>
          <p:cNvPr id="7" name="Title 1">
            <a:extLst>
              <a:ext uri="{FF2B5EF4-FFF2-40B4-BE49-F238E27FC236}">
                <a16:creationId xmlns:a16="http://schemas.microsoft.com/office/drawing/2014/main" id="{DDCF5063-6118-44DA-8123-DC3A899F26DF}"/>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Energy production</a:t>
            </a:r>
            <a:br>
              <a:rPr lang="en-US" dirty="0"/>
            </a:br>
            <a:r>
              <a:rPr lang="en-US" dirty="0"/>
              <a:t>from photovoltaic panels</a:t>
            </a:r>
            <a:endParaRPr lang="en-GB" dirty="0"/>
          </a:p>
        </p:txBody>
      </p:sp>
      <p:pic>
        <p:nvPicPr>
          <p:cNvPr id="9" name="Picture 8">
            <a:extLst>
              <a:ext uri="{FF2B5EF4-FFF2-40B4-BE49-F238E27FC236}">
                <a16:creationId xmlns:a16="http://schemas.microsoft.com/office/drawing/2014/main" id="{8357825F-FA97-3AA8-1080-C0A59D9042B7}"/>
              </a:ext>
            </a:extLst>
          </p:cNvPr>
          <p:cNvPicPr>
            <a:picLocks noChangeAspect="1"/>
          </p:cNvPicPr>
          <p:nvPr/>
        </p:nvPicPr>
        <p:blipFill>
          <a:blip r:embed="rId4"/>
          <a:stretch>
            <a:fillRect/>
          </a:stretch>
        </p:blipFill>
        <p:spPr>
          <a:xfrm>
            <a:off x="7308304" y="274638"/>
            <a:ext cx="1562100" cy="638175"/>
          </a:xfrm>
          <a:prstGeom prst="rect">
            <a:avLst/>
          </a:prstGeom>
        </p:spPr>
      </p:pic>
    </p:spTree>
    <p:extLst>
      <p:ext uri="{BB962C8B-B14F-4D97-AF65-F5344CB8AC3E}">
        <p14:creationId xmlns:p14="http://schemas.microsoft.com/office/powerpoint/2010/main" val="3045754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DCFA43-AAB3-5508-9CAC-FFC19F6CBB1F}"/>
              </a:ext>
            </a:extLst>
          </p:cNvPr>
          <p:cNvPicPr>
            <a:picLocks noChangeAspect="1"/>
          </p:cNvPicPr>
          <p:nvPr/>
        </p:nvPicPr>
        <p:blipFill>
          <a:blip r:embed="rId2"/>
          <a:stretch>
            <a:fillRect/>
          </a:stretch>
        </p:blipFill>
        <p:spPr>
          <a:xfrm>
            <a:off x="367796" y="5733256"/>
            <a:ext cx="919575" cy="946458"/>
          </a:xfrm>
          <a:prstGeom prst="rect">
            <a:avLst/>
          </a:prstGeom>
        </p:spPr>
      </p:pic>
      <p:sp>
        <p:nvSpPr>
          <p:cNvPr id="7" name="Title 1">
            <a:extLst>
              <a:ext uri="{FF2B5EF4-FFF2-40B4-BE49-F238E27FC236}">
                <a16:creationId xmlns:a16="http://schemas.microsoft.com/office/drawing/2014/main" id="{DDCF5063-6118-44DA-8123-DC3A899F26DF}"/>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Energy production</a:t>
            </a:r>
            <a:br>
              <a:rPr lang="en-US" dirty="0"/>
            </a:br>
            <a:r>
              <a:rPr lang="en-US" dirty="0"/>
              <a:t>from photovoltaic panels</a:t>
            </a:r>
            <a:endParaRPr lang="en-GB" dirty="0"/>
          </a:p>
        </p:txBody>
      </p:sp>
      <p:pic>
        <p:nvPicPr>
          <p:cNvPr id="3" name="Picture 2">
            <a:extLst>
              <a:ext uri="{FF2B5EF4-FFF2-40B4-BE49-F238E27FC236}">
                <a16:creationId xmlns:a16="http://schemas.microsoft.com/office/drawing/2014/main" id="{6B75F649-7B3E-87F7-489D-F18A190A681F}"/>
              </a:ext>
            </a:extLst>
          </p:cNvPr>
          <p:cNvPicPr>
            <a:picLocks noChangeAspect="1"/>
          </p:cNvPicPr>
          <p:nvPr/>
        </p:nvPicPr>
        <p:blipFill>
          <a:blip r:embed="rId3"/>
          <a:stretch>
            <a:fillRect/>
          </a:stretch>
        </p:blipFill>
        <p:spPr>
          <a:xfrm>
            <a:off x="1288351" y="1417638"/>
            <a:ext cx="5925028" cy="4464952"/>
          </a:xfrm>
          <a:prstGeom prst="rect">
            <a:avLst/>
          </a:prstGeom>
        </p:spPr>
      </p:pic>
      <p:pic>
        <p:nvPicPr>
          <p:cNvPr id="8" name="Picture 7">
            <a:extLst>
              <a:ext uri="{FF2B5EF4-FFF2-40B4-BE49-F238E27FC236}">
                <a16:creationId xmlns:a16="http://schemas.microsoft.com/office/drawing/2014/main" id="{9F960F7A-32D3-7C87-393E-673D95F6F40C}"/>
              </a:ext>
            </a:extLst>
          </p:cNvPr>
          <p:cNvPicPr>
            <a:picLocks noChangeAspect="1"/>
          </p:cNvPicPr>
          <p:nvPr/>
        </p:nvPicPr>
        <p:blipFill>
          <a:blip r:embed="rId4"/>
          <a:stretch>
            <a:fillRect/>
          </a:stretch>
        </p:blipFill>
        <p:spPr>
          <a:xfrm>
            <a:off x="7365785" y="188640"/>
            <a:ext cx="1323975" cy="581025"/>
          </a:xfrm>
          <a:prstGeom prst="rect">
            <a:avLst/>
          </a:prstGeom>
        </p:spPr>
      </p:pic>
    </p:spTree>
    <p:extLst>
      <p:ext uri="{BB962C8B-B14F-4D97-AF65-F5344CB8AC3E}">
        <p14:creationId xmlns:p14="http://schemas.microsoft.com/office/powerpoint/2010/main" val="4272471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468DB3-FF11-47A4-AFAD-F2129AA262CF}"/>
              </a:ext>
            </a:extLst>
          </p:cNvPr>
          <p:cNvPicPr>
            <a:picLocks noChangeAspect="1"/>
          </p:cNvPicPr>
          <p:nvPr/>
        </p:nvPicPr>
        <p:blipFill>
          <a:blip r:embed="rId2"/>
          <a:stretch>
            <a:fillRect/>
          </a:stretch>
        </p:blipFill>
        <p:spPr>
          <a:xfrm>
            <a:off x="339507" y="5953924"/>
            <a:ext cx="611560" cy="629438"/>
          </a:xfrm>
          <a:prstGeom prst="rect">
            <a:avLst/>
          </a:prstGeom>
        </p:spPr>
      </p:pic>
      <p:sp>
        <p:nvSpPr>
          <p:cNvPr id="2" name="Title 1"/>
          <p:cNvSpPr>
            <a:spLocks noGrp="1"/>
          </p:cNvSpPr>
          <p:nvPr>
            <p:ph type="title"/>
          </p:nvPr>
        </p:nvSpPr>
        <p:spPr>
          <a:xfrm>
            <a:off x="645287" y="332656"/>
            <a:ext cx="6347713" cy="1320800"/>
          </a:xfrm>
        </p:spPr>
        <p:txBody>
          <a:bodyPr>
            <a:normAutofit/>
          </a:bodyPr>
          <a:lstStyle/>
          <a:p>
            <a:r>
              <a:rPr lang="en-US" dirty="0"/>
              <a:t>TV, FRIDGES &amp; LAUNDRY MACHINES</a:t>
            </a:r>
            <a:endParaRPr lang="el-GR" dirty="0"/>
          </a:p>
        </p:txBody>
      </p:sp>
      <p:sp>
        <p:nvSpPr>
          <p:cNvPr id="3" name="Content Placeholder 2"/>
          <p:cNvSpPr>
            <a:spLocks noGrp="1"/>
          </p:cNvSpPr>
          <p:nvPr>
            <p:ph idx="1"/>
          </p:nvPr>
        </p:nvSpPr>
        <p:spPr>
          <a:xfrm>
            <a:off x="457200" y="1600201"/>
            <a:ext cx="8147248" cy="1108720"/>
          </a:xfrm>
        </p:spPr>
        <p:txBody>
          <a:bodyPr>
            <a:normAutofit/>
          </a:bodyPr>
          <a:lstStyle/>
          <a:p>
            <a:r>
              <a:rPr lang="en-US" dirty="0"/>
              <a:t>All our televisions, fridges &amp; laundry machines use A , A+, A+++ ENERGY EFFICIENCY</a:t>
            </a:r>
            <a:endParaRPr lang="el-G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74" y="2808162"/>
            <a:ext cx="1568882"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18692" y="2808162"/>
            <a:ext cx="1641098"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0093" y="2803049"/>
            <a:ext cx="1721982" cy="33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5342" y="2773813"/>
            <a:ext cx="1552517" cy="338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No description available.">
            <a:extLst>
              <a:ext uri="{FF2B5EF4-FFF2-40B4-BE49-F238E27FC236}">
                <a16:creationId xmlns:a16="http://schemas.microsoft.com/office/drawing/2014/main" id="{497285EE-8FFD-480C-ADD6-5239FC7EB54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5607" y="2807244"/>
            <a:ext cx="1847804" cy="3284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03833"/>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D468DB3-FF11-47A4-AFAD-F2129AA262CF}"/>
              </a:ext>
            </a:extLst>
          </p:cNvPr>
          <p:cNvPicPr>
            <a:picLocks noChangeAspect="1"/>
          </p:cNvPicPr>
          <p:nvPr/>
        </p:nvPicPr>
        <p:blipFill>
          <a:blip r:embed="rId2"/>
          <a:stretch>
            <a:fillRect/>
          </a:stretch>
        </p:blipFill>
        <p:spPr>
          <a:xfrm>
            <a:off x="339507" y="5953924"/>
            <a:ext cx="611560" cy="629438"/>
          </a:xfrm>
          <a:prstGeom prst="rect">
            <a:avLst/>
          </a:prstGeom>
        </p:spPr>
      </p:pic>
      <p:pic>
        <p:nvPicPr>
          <p:cNvPr id="6" name="Picture 5">
            <a:extLst>
              <a:ext uri="{FF2B5EF4-FFF2-40B4-BE49-F238E27FC236}">
                <a16:creationId xmlns:a16="http://schemas.microsoft.com/office/drawing/2014/main" id="{D1447678-2024-4176-9A13-223D76FAB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70"/>
            <a:ext cx="9144000" cy="6900169"/>
          </a:xfrm>
          <a:prstGeom prst="rect">
            <a:avLst/>
          </a:prstGeom>
        </p:spPr>
      </p:pic>
    </p:spTree>
    <p:extLst>
      <p:ext uri="{BB962C8B-B14F-4D97-AF65-F5344CB8AC3E}">
        <p14:creationId xmlns:p14="http://schemas.microsoft.com/office/powerpoint/2010/main" val="328616979"/>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141E56-1579-F514-8B7D-3180E1084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88640"/>
            <a:ext cx="5616624" cy="6480720"/>
          </a:xfrm>
          <a:prstGeom prst="rect">
            <a:avLst/>
          </a:prstGeom>
        </p:spPr>
      </p:pic>
    </p:spTree>
    <p:extLst>
      <p:ext uri="{BB962C8B-B14F-4D97-AF65-F5344CB8AC3E}">
        <p14:creationId xmlns:p14="http://schemas.microsoft.com/office/powerpoint/2010/main" val="27936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712968" cy="1143000"/>
          </a:xfrm>
        </p:spPr>
        <p:txBody>
          <a:bodyPr>
            <a:normAutofit fontScale="90000"/>
          </a:bodyPr>
          <a:lstStyle/>
          <a:p>
            <a:r>
              <a:rPr lang="en-US" b="1" i="1" dirty="0"/>
              <a:t>OCCUPATIONAL HEALTH AND SAFETY POLICY</a:t>
            </a:r>
            <a:br>
              <a:rPr lang="el-GR" dirty="0"/>
            </a:br>
            <a:endParaRPr lang="el-GR" dirty="0"/>
          </a:p>
        </p:txBody>
      </p:sp>
      <p:sp>
        <p:nvSpPr>
          <p:cNvPr id="3" name="Content Placeholder 2"/>
          <p:cNvSpPr>
            <a:spLocks noGrp="1"/>
          </p:cNvSpPr>
          <p:nvPr>
            <p:ph idx="1"/>
          </p:nvPr>
        </p:nvSpPr>
        <p:spPr/>
        <p:txBody>
          <a:bodyPr>
            <a:normAutofit fontScale="92500" lnSpcReduction="10000"/>
          </a:bodyPr>
          <a:lstStyle/>
          <a:p>
            <a:pPr marL="0" indent="0">
              <a:buNone/>
            </a:pPr>
            <a:r>
              <a:rPr lang="en-US" i="1" dirty="0"/>
              <a:t>The Management of ANESIS HOTEL will comply with all of its legal duties in pursuance of providing safe and healthy working conditions for all employees and a safe and healthy environment for its customers.</a:t>
            </a:r>
            <a:endParaRPr lang="el-GR" dirty="0"/>
          </a:p>
          <a:p>
            <a:pPr marL="0" indent="0">
              <a:buNone/>
            </a:pPr>
            <a:r>
              <a:rPr lang="en-US" i="1" dirty="0"/>
              <a:t> </a:t>
            </a:r>
            <a:endParaRPr lang="el-GR" dirty="0"/>
          </a:p>
          <a:p>
            <a:pPr marL="0" indent="0">
              <a:buNone/>
            </a:pPr>
            <a:r>
              <a:rPr lang="en-US" i="1" dirty="0"/>
              <a:t>In addition the Management will co-operate with all with an interest in health and safety, tourist agents, suppliers, sub-contractors and the enforcing authorities.</a:t>
            </a:r>
            <a:endParaRPr lang="el-GR" dirty="0"/>
          </a:p>
          <a:p>
            <a:pPr marL="0" indent="0">
              <a:buNone/>
            </a:pPr>
            <a:r>
              <a:rPr lang="en-US" i="1" dirty="0"/>
              <a:t> </a:t>
            </a:r>
            <a:endParaRPr lang="el-GR" dirty="0"/>
          </a:p>
          <a:p>
            <a:pPr marL="0" indent="0">
              <a:buNone/>
            </a:pPr>
            <a:r>
              <a:rPr lang="en-US" i="1" dirty="0"/>
              <a:t>The hotel Management is committed to maintain and implement an Occupational Health and Safety Management System which is in accordance with the International Standard OHSAS 18001:2007.</a:t>
            </a:r>
            <a:endParaRPr lang="el-GR" dirty="0"/>
          </a:p>
        </p:txBody>
      </p:sp>
      <p:pic>
        <p:nvPicPr>
          <p:cNvPr id="5" name="Picture 4">
            <a:extLst>
              <a:ext uri="{FF2B5EF4-FFF2-40B4-BE49-F238E27FC236}">
                <a16:creationId xmlns:a16="http://schemas.microsoft.com/office/drawing/2014/main" id="{6265F0D8-AB42-429B-902D-16EFA91F2939}"/>
              </a:ext>
            </a:extLst>
          </p:cNvPr>
          <p:cNvPicPr>
            <a:picLocks noChangeAspect="1"/>
          </p:cNvPicPr>
          <p:nvPr/>
        </p:nvPicPr>
        <p:blipFill>
          <a:blip r:embed="rId2"/>
          <a:stretch>
            <a:fillRect/>
          </a:stretch>
        </p:blipFill>
        <p:spPr>
          <a:xfrm>
            <a:off x="179512" y="5733256"/>
            <a:ext cx="919575" cy="946458"/>
          </a:xfrm>
          <a:prstGeom prst="rect">
            <a:avLst/>
          </a:prstGeom>
        </p:spPr>
      </p:pic>
    </p:spTree>
    <p:extLst>
      <p:ext uri="{BB962C8B-B14F-4D97-AF65-F5344CB8AC3E}">
        <p14:creationId xmlns:p14="http://schemas.microsoft.com/office/powerpoint/2010/main" val="190185274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E82E6-787E-4FE0-9B61-41107288851E}"/>
              </a:ext>
            </a:extLst>
          </p:cNvPr>
          <p:cNvPicPr>
            <a:picLocks noChangeAspect="1"/>
          </p:cNvPicPr>
          <p:nvPr/>
        </p:nvPicPr>
        <p:blipFill>
          <a:blip r:embed="rId2"/>
          <a:stretch>
            <a:fillRect/>
          </a:stretch>
        </p:blipFill>
        <p:spPr>
          <a:xfrm>
            <a:off x="323528" y="5652934"/>
            <a:ext cx="919575" cy="946458"/>
          </a:xfrm>
          <a:prstGeom prst="rect">
            <a:avLst/>
          </a:prstGeom>
        </p:spPr>
      </p:pic>
      <p:pic>
        <p:nvPicPr>
          <p:cNvPr id="7" name="Picture 6">
            <a:extLst>
              <a:ext uri="{FF2B5EF4-FFF2-40B4-BE49-F238E27FC236}">
                <a16:creationId xmlns:a16="http://schemas.microsoft.com/office/drawing/2014/main" id="{ED395700-F846-495A-BDDE-548D610B0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24"/>
            <a:ext cx="9258990" cy="6813376"/>
          </a:xfrm>
          <a:prstGeom prst="rect">
            <a:avLst/>
          </a:prstGeom>
        </p:spPr>
      </p:pic>
      <p:sp>
        <p:nvSpPr>
          <p:cNvPr id="8" name="Rectangle: Rounded Corners 7">
            <a:extLst>
              <a:ext uri="{FF2B5EF4-FFF2-40B4-BE49-F238E27FC236}">
                <a16:creationId xmlns:a16="http://schemas.microsoft.com/office/drawing/2014/main" id="{A1C32DE4-55C1-4ACF-959D-AB9DEBE72F2B}"/>
              </a:ext>
            </a:extLst>
          </p:cNvPr>
          <p:cNvSpPr/>
          <p:nvPr/>
        </p:nvSpPr>
        <p:spPr>
          <a:xfrm>
            <a:off x="229" y="6468664"/>
            <a:ext cx="2310168" cy="28803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2F1388B-C227-4FE6-B0D8-BADC67A5E4AD}"/>
              </a:ext>
            </a:extLst>
          </p:cNvPr>
          <p:cNvSpPr/>
          <p:nvPr/>
        </p:nvSpPr>
        <p:spPr>
          <a:xfrm>
            <a:off x="60279" y="6187341"/>
            <a:ext cx="1446072" cy="1800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04D6606-844A-483E-860E-63D9E700E672}"/>
              </a:ext>
            </a:extLst>
          </p:cNvPr>
          <p:cNvSpPr/>
          <p:nvPr/>
        </p:nvSpPr>
        <p:spPr>
          <a:xfrm>
            <a:off x="6918257" y="6187341"/>
            <a:ext cx="2195178" cy="22490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B033AF9D-8352-470C-BD4F-60D838EACB9C}"/>
              </a:ext>
            </a:extLst>
          </p:cNvPr>
          <p:cNvSpPr txBox="1"/>
          <p:nvPr/>
        </p:nvSpPr>
        <p:spPr>
          <a:xfrm>
            <a:off x="179512" y="102460"/>
            <a:ext cx="2232248" cy="369332"/>
          </a:xfrm>
          <a:prstGeom prst="rect">
            <a:avLst/>
          </a:prstGeom>
          <a:noFill/>
        </p:spPr>
        <p:txBody>
          <a:bodyPr wrap="square" rtlCol="0">
            <a:spAutoFit/>
          </a:bodyPr>
          <a:lstStyle/>
          <a:p>
            <a:r>
              <a:rPr lang="en-US" dirty="0"/>
              <a:t>Year 1979</a:t>
            </a:r>
          </a:p>
        </p:txBody>
      </p:sp>
    </p:spTree>
    <p:extLst>
      <p:ext uri="{BB962C8B-B14F-4D97-AF65-F5344CB8AC3E}">
        <p14:creationId xmlns:p14="http://schemas.microsoft.com/office/powerpoint/2010/main" val="47732501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E82E6-787E-4FE0-9B61-41107288851E}"/>
              </a:ext>
            </a:extLst>
          </p:cNvPr>
          <p:cNvPicPr>
            <a:picLocks noChangeAspect="1"/>
          </p:cNvPicPr>
          <p:nvPr/>
        </p:nvPicPr>
        <p:blipFill>
          <a:blip r:embed="rId2"/>
          <a:stretch>
            <a:fillRect/>
          </a:stretch>
        </p:blipFill>
        <p:spPr>
          <a:xfrm>
            <a:off x="323528" y="5652934"/>
            <a:ext cx="919575" cy="946458"/>
          </a:xfrm>
          <a:prstGeom prst="rect">
            <a:avLst/>
          </a:prstGeom>
        </p:spPr>
      </p:pic>
      <p:pic>
        <p:nvPicPr>
          <p:cNvPr id="2049" name="Picture 2" descr="Weekly Fire Alarm Test Schedule | Health and Safety | Loughborough  University">
            <a:extLst>
              <a:ext uri="{FF2B5EF4-FFF2-40B4-BE49-F238E27FC236}">
                <a16:creationId xmlns:a16="http://schemas.microsoft.com/office/drawing/2014/main" id="{CAECE74A-A80D-BE1B-E1E0-8DD0E9600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229200"/>
            <a:ext cx="3457575" cy="12946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76594B-7A1A-4628-2CFB-2F570D7EC4DA}"/>
              </a:ext>
            </a:extLst>
          </p:cNvPr>
          <p:cNvSpPr txBox="1"/>
          <p:nvPr/>
        </p:nvSpPr>
        <p:spPr>
          <a:xfrm>
            <a:off x="683568" y="764704"/>
            <a:ext cx="7920880" cy="39395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NOTICE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FIRE ALARM TEST</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en-US"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Please be advised that the Fire Alarm in these premises will be tested the last Thursday of every month at 11:00 a.m.</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alarm will be activated for a short period of time.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If you are in the premises at the time of the test, please notify Reception if you do not hear the alarm whilst in your room or specific location.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Management </a:t>
            </a:r>
            <a:endParaRPr kumimoji="0" lang="en-US" altLang="en-US" sz="800" b="0" i="0" u="none" strike="noStrike" cap="none" normalizeH="0" baseline="0" dirty="0">
              <a:ln>
                <a:noFill/>
              </a:ln>
              <a:solidFill>
                <a:schemeClr val="tx1"/>
              </a:solidFill>
              <a:effectLst/>
            </a:endParaRPr>
          </a:p>
          <a:p>
            <a:pPr algn="ctr"/>
            <a:endParaRPr lang="en-US" dirty="0"/>
          </a:p>
        </p:txBody>
      </p:sp>
    </p:spTree>
    <p:extLst>
      <p:ext uri="{BB962C8B-B14F-4D97-AF65-F5344CB8AC3E}">
        <p14:creationId xmlns:p14="http://schemas.microsoft.com/office/powerpoint/2010/main" val="41258922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E82E6-787E-4FE0-9B61-41107288851E}"/>
              </a:ext>
            </a:extLst>
          </p:cNvPr>
          <p:cNvPicPr>
            <a:picLocks noChangeAspect="1"/>
          </p:cNvPicPr>
          <p:nvPr/>
        </p:nvPicPr>
        <p:blipFill>
          <a:blip r:embed="rId2"/>
          <a:stretch>
            <a:fillRect/>
          </a:stretch>
        </p:blipFill>
        <p:spPr>
          <a:xfrm>
            <a:off x="323528" y="5652934"/>
            <a:ext cx="919575" cy="946458"/>
          </a:xfrm>
          <a:prstGeom prst="rect">
            <a:avLst/>
          </a:prstGeom>
        </p:spPr>
      </p:pic>
      <p:pic>
        <p:nvPicPr>
          <p:cNvPr id="12" name="Picture 11">
            <a:extLst>
              <a:ext uri="{FF2B5EF4-FFF2-40B4-BE49-F238E27FC236}">
                <a16:creationId xmlns:a16="http://schemas.microsoft.com/office/drawing/2014/main" id="{46C68810-E572-0636-C542-DC9D64E662CB}"/>
              </a:ext>
            </a:extLst>
          </p:cNvPr>
          <p:cNvPicPr>
            <a:picLocks noChangeAspect="1"/>
          </p:cNvPicPr>
          <p:nvPr/>
        </p:nvPicPr>
        <p:blipFill>
          <a:blip r:embed="rId3" cstate="print"/>
          <a:stretch>
            <a:fillRect/>
          </a:stretch>
        </p:blipFill>
        <p:spPr>
          <a:xfrm>
            <a:off x="649392" y="2276872"/>
            <a:ext cx="3250858" cy="3552825"/>
          </a:xfrm>
          <a:prstGeom prst="rect">
            <a:avLst/>
          </a:prstGeom>
        </p:spPr>
      </p:pic>
      <p:sp>
        <p:nvSpPr>
          <p:cNvPr id="2" name="WordArt 2">
            <a:extLst>
              <a:ext uri="{FF2B5EF4-FFF2-40B4-BE49-F238E27FC236}">
                <a16:creationId xmlns:a16="http://schemas.microsoft.com/office/drawing/2014/main" id="{9A52FC7D-5759-BA21-E854-9EB5D5700D24}"/>
              </a:ext>
            </a:extLst>
          </p:cNvPr>
          <p:cNvSpPr>
            <a:spLocks noChangeArrowheads="1" noChangeShapeType="1" noTextEdit="1"/>
          </p:cNvSpPr>
          <p:nvPr/>
        </p:nvSpPr>
        <p:spPr bwMode="auto">
          <a:xfrm>
            <a:off x="2123728" y="289299"/>
            <a:ext cx="4124697" cy="182092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rtl="0">
              <a:buNone/>
            </a:pPr>
            <a:r>
              <a:rPr lang="en-US" sz="5400"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mpact" panose="020B0806030902050204" pitchFamily="34" charset="0"/>
              </a:rPr>
              <a:t>SAUNA</a:t>
            </a:r>
          </a:p>
          <a:p>
            <a:pPr algn="ctr" rtl="0">
              <a:buNone/>
            </a:pPr>
            <a:r>
              <a:rPr lang="az-Cyrl-AZ" sz="5400"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mpact" panose="020B0806030902050204" pitchFamily="34" charset="0"/>
              </a:rPr>
              <a:t>САУНА</a:t>
            </a:r>
            <a:endParaRPr lang="en-US" sz="5400" b="1" kern="1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mpact" panose="020B0806030902050204" pitchFamily="34" charset="0"/>
            </a:endParaRPr>
          </a:p>
        </p:txBody>
      </p:sp>
      <p:sp>
        <p:nvSpPr>
          <p:cNvPr id="3" name="WordArt 3">
            <a:extLst>
              <a:ext uri="{FF2B5EF4-FFF2-40B4-BE49-F238E27FC236}">
                <a16:creationId xmlns:a16="http://schemas.microsoft.com/office/drawing/2014/main" id="{6CF1909F-BF79-8997-AF71-927CB59D27CE}"/>
              </a:ext>
            </a:extLst>
          </p:cNvPr>
          <p:cNvSpPr>
            <a:spLocks noChangeArrowheads="1" noChangeShapeType="1" noTextEdit="1"/>
          </p:cNvSpPr>
          <p:nvPr/>
        </p:nvSpPr>
        <p:spPr bwMode="auto">
          <a:xfrm>
            <a:off x="4188056" y="2492896"/>
            <a:ext cx="3476625" cy="2695576"/>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694"/>
              </a:avLst>
            </a:prstTxWarp>
          </a:bodyPr>
          <a:lstStyle/>
          <a:p>
            <a:pPr algn="ctr" rtl="0">
              <a:buNone/>
            </a:pPr>
            <a:r>
              <a:rPr lang="en-US" sz="3600" kern="10" spc="0" dirty="0">
                <a:ln w="9525">
                  <a:solidFill>
                    <a:srgbClr val="000000"/>
                  </a:solidFill>
                  <a:round/>
                  <a:headEnd/>
                  <a:tailEnd/>
                </a:ln>
                <a:solidFill>
                  <a:srgbClr val="000000"/>
                </a:solidFill>
                <a:effectLst/>
                <a:latin typeface="Impact" panose="020B0806030902050204" pitchFamily="34" charset="0"/>
              </a:rPr>
              <a:t>TIME </a:t>
            </a:r>
            <a:endParaRPr lang="az-Cyrl-AZ" sz="3600" kern="10" spc="0" dirty="0">
              <a:ln w="9525">
                <a:solidFill>
                  <a:srgbClr val="000000"/>
                </a:solidFill>
                <a:round/>
                <a:headEnd/>
                <a:tailEnd/>
              </a:ln>
              <a:solidFill>
                <a:srgbClr val="000000"/>
              </a:solidFill>
              <a:effectLst/>
              <a:latin typeface="Impact" panose="020B0806030902050204" pitchFamily="34" charset="0"/>
            </a:endParaRPr>
          </a:p>
          <a:p>
            <a:pPr algn="ctr" rtl="0">
              <a:buNone/>
            </a:pPr>
            <a:r>
              <a:rPr lang="az-Cyrl-AZ" sz="3600" kern="10" spc="0" dirty="0">
                <a:ln w="9525">
                  <a:solidFill>
                    <a:srgbClr val="000000"/>
                  </a:solidFill>
                  <a:round/>
                  <a:headEnd/>
                  <a:tailEnd/>
                </a:ln>
                <a:solidFill>
                  <a:srgbClr val="000000"/>
                </a:solidFill>
                <a:effectLst/>
                <a:latin typeface="Impact" panose="020B0806030902050204" pitchFamily="34" charset="0"/>
              </a:rPr>
              <a:t>10:00 - 18:00</a:t>
            </a:r>
          </a:p>
          <a:p>
            <a:pPr algn="ctr" rtl="0">
              <a:buNone/>
            </a:pPr>
            <a:r>
              <a:rPr lang="az-Cyrl-AZ" sz="3600" kern="10" spc="0" dirty="0">
                <a:ln w="9525">
                  <a:solidFill>
                    <a:srgbClr val="000000"/>
                  </a:solidFill>
                  <a:round/>
                  <a:headEnd/>
                  <a:tailEnd/>
                </a:ln>
                <a:solidFill>
                  <a:srgbClr val="000000"/>
                </a:solidFill>
                <a:effectLst/>
                <a:latin typeface="Impact" panose="020B0806030902050204" pitchFamily="34" charset="0"/>
              </a:rPr>
              <a:t>€6.00 </a:t>
            </a:r>
          </a:p>
          <a:p>
            <a:pPr algn="ctr" rtl="0">
              <a:buNone/>
            </a:pPr>
            <a:r>
              <a:rPr lang="az-Cyrl-AZ" sz="3600" kern="10" spc="0" dirty="0">
                <a:ln w="9525">
                  <a:solidFill>
                    <a:srgbClr val="000000"/>
                  </a:solidFill>
                  <a:round/>
                  <a:headEnd/>
                  <a:tailEnd/>
                </a:ln>
                <a:solidFill>
                  <a:srgbClr val="000000"/>
                </a:solidFill>
                <a:effectLst/>
                <a:latin typeface="Impact" panose="020B0806030902050204" pitchFamily="34" charset="0"/>
              </a:rPr>
              <a:t>30 </a:t>
            </a:r>
            <a:r>
              <a:rPr lang="en-US" sz="3600" kern="10" spc="0" dirty="0">
                <a:ln w="9525">
                  <a:solidFill>
                    <a:srgbClr val="000000"/>
                  </a:solidFill>
                  <a:round/>
                  <a:headEnd/>
                  <a:tailEnd/>
                </a:ln>
                <a:solidFill>
                  <a:srgbClr val="000000"/>
                </a:solidFill>
                <a:effectLst/>
                <a:latin typeface="Impact" panose="020B0806030902050204" pitchFamily="34" charset="0"/>
              </a:rPr>
              <a:t>min</a:t>
            </a:r>
          </a:p>
        </p:txBody>
      </p:sp>
    </p:spTree>
    <p:extLst>
      <p:ext uri="{BB962C8B-B14F-4D97-AF65-F5344CB8AC3E}">
        <p14:creationId xmlns:p14="http://schemas.microsoft.com/office/powerpoint/2010/main" val="23081496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7704856" cy="3880773"/>
          </a:xfrm>
        </p:spPr>
        <p:txBody>
          <a:bodyPr>
            <a:normAutofit/>
          </a:bodyPr>
          <a:lstStyle/>
          <a:p>
            <a:pPr marL="0" indent="0" algn="ctr">
              <a:buNone/>
            </a:pPr>
            <a:endParaRPr lang="en-US" sz="6000" b="1" dirty="0"/>
          </a:p>
          <a:p>
            <a:pPr marL="0" indent="0" algn="ctr">
              <a:buNone/>
            </a:pPr>
            <a:r>
              <a:rPr lang="en-US" sz="11500" b="1" dirty="0">
                <a:solidFill>
                  <a:srgbClr val="92D050"/>
                </a:solidFill>
              </a:rPr>
              <a:t>Thank you </a:t>
            </a:r>
            <a:endParaRPr lang="el-GR" sz="11500" b="1" dirty="0">
              <a:solidFill>
                <a:srgbClr val="92D050"/>
              </a:solidFill>
            </a:endParaRPr>
          </a:p>
        </p:txBody>
      </p:sp>
      <p:pic>
        <p:nvPicPr>
          <p:cNvPr id="5" name="Picture 4">
            <a:extLst>
              <a:ext uri="{FF2B5EF4-FFF2-40B4-BE49-F238E27FC236}">
                <a16:creationId xmlns:a16="http://schemas.microsoft.com/office/drawing/2014/main" id="{467E82E6-787E-4FE0-9B61-41107288851E}"/>
              </a:ext>
            </a:extLst>
          </p:cNvPr>
          <p:cNvPicPr>
            <a:picLocks noChangeAspect="1"/>
          </p:cNvPicPr>
          <p:nvPr/>
        </p:nvPicPr>
        <p:blipFill>
          <a:blip r:embed="rId2"/>
          <a:stretch>
            <a:fillRect/>
          </a:stretch>
        </p:blipFill>
        <p:spPr>
          <a:xfrm>
            <a:off x="323528" y="5652934"/>
            <a:ext cx="919575" cy="946458"/>
          </a:xfrm>
          <a:prstGeom prst="rect">
            <a:avLst/>
          </a:prstGeom>
        </p:spPr>
      </p:pic>
    </p:spTree>
    <p:extLst>
      <p:ext uri="{BB962C8B-B14F-4D97-AF65-F5344CB8AC3E}">
        <p14:creationId xmlns:p14="http://schemas.microsoft.com/office/powerpoint/2010/main" val="1934159572"/>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OCCUPATIONAL HEALTH AND SAFETY POLICY</a:t>
            </a:r>
            <a:endParaRPr lang="el-GR" dirty="0"/>
          </a:p>
        </p:txBody>
      </p:sp>
      <p:sp>
        <p:nvSpPr>
          <p:cNvPr id="3" name="Content Placeholder 2"/>
          <p:cNvSpPr>
            <a:spLocks noGrp="1"/>
          </p:cNvSpPr>
          <p:nvPr>
            <p:ph idx="1"/>
          </p:nvPr>
        </p:nvSpPr>
        <p:spPr/>
        <p:txBody>
          <a:bodyPr>
            <a:normAutofit fontScale="77500" lnSpcReduction="20000"/>
          </a:bodyPr>
          <a:lstStyle/>
          <a:p>
            <a:pPr marL="0" indent="0">
              <a:buNone/>
            </a:pPr>
            <a:r>
              <a:rPr lang="en-US" i="1" dirty="0"/>
              <a:t>Heads of departments are committed to ensure that safe working practices are being carried out in their departments.  </a:t>
            </a:r>
            <a:endParaRPr lang="el-GR" dirty="0"/>
          </a:p>
          <a:p>
            <a:pPr marL="0" indent="0">
              <a:buNone/>
            </a:pPr>
            <a:r>
              <a:rPr lang="en-US" i="1" dirty="0"/>
              <a:t>For this purpose a health and safety Committee has been formed.</a:t>
            </a:r>
            <a:endParaRPr lang="el-GR" dirty="0"/>
          </a:p>
          <a:p>
            <a:pPr marL="0" indent="0">
              <a:buNone/>
            </a:pPr>
            <a:r>
              <a:rPr lang="en-US" i="1" dirty="0"/>
              <a:t> </a:t>
            </a:r>
            <a:endParaRPr lang="el-GR" dirty="0"/>
          </a:p>
          <a:p>
            <a:pPr marL="0" indent="0">
              <a:buNone/>
            </a:pPr>
            <a:r>
              <a:rPr lang="en-US" i="1" dirty="0"/>
              <a:t>The Management will ensure that all personnel is competent to carry out </a:t>
            </a:r>
            <a:endParaRPr lang="el-GR" dirty="0"/>
          </a:p>
          <a:p>
            <a:pPr marL="0" indent="0">
              <a:buNone/>
            </a:pPr>
            <a:r>
              <a:rPr lang="en-US" i="1" dirty="0"/>
              <a:t>their duties, and will provide all information, instruction, supervision and necessary training.</a:t>
            </a:r>
            <a:endParaRPr lang="el-GR" dirty="0"/>
          </a:p>
          <a:p>
            <a:pPr marL="0" indent="0">
              <a:buNone/>
            </a:pPr>
            <a:r>
              <a:rPr lang="en-US" i="1" dirty="0"/>
              <a:t> </a:t>
            </a:r>
            <a:endParaRPr lang="el-GR" dirty="0"/>
          </a:p>
          <a:p>
            <a:pPr marL="0" indent="0">
              <a:buNone/>
            </a:pPr>
            <a:r>
              <a:rPr lang="en-US" i="1" dirty="0"/>
              <a:t>The assurance of a health and safety work environment is been achieved by encouraging all personnel to participate in OH&amp;S activities.</a:t>
            </a:r>
            <a:endParaRPr lang="el-GR" dirty="0"/>
          </a:p>
          <a:p>
            <a:pPr marL="0" indent="0">
              <a:buNone/>
            </a:pPr>
            <a:r>
              <a:rPr lang="en-US" i="1" dirty="0"/>
              <a:t> </a:t>
            </a:r>
            <a:endParaRPr lang="el-GR" dirty="0"/>
          </a:p>
          <a:p>
            <a:pPr marL="0" indent="0">
              <a:buNone/>
            </a:pPr>
            <a:r>
              <a:rPr lang="en-US" i="1" dirty="0"/>
              <a:t>This policy will be kept up to date and will be amended to suit any changes in the size or nature of hotel’s activities. In support of this intent the policy will be reviewed annually.</a:t>
            </a:r>
            <a:endParaRPr lang="el-GR" dirty="0"/>
          </a:p>
          <a:p>
            <a:endParaRPr lang="el-GR" dirty="0"/>
          </a:p>
        </p:txBody>
      </p:sp>
      <p:pic>
        <p:nvPicPr>
          <p:cNvPr id="5" name="Picture 4">
            <a:extLst>
              <a:ext uri="{FF2B5EF4-FFF2-40B4-BE49-F238E27FC236}">
                <a16:creationId xmlns:a16="http://schemas.microsoft.com/office/drawing/2014/main" id="{39695001-6649-4F01-BC80-4B4F70F73C43}"/>
              </a:ext>
            </a:extLst>
          </p:cNvPr>
          <p:cNvPicPr>
            <a:picLocks noChangeAspect="1"/>
          </p:cNvPicPr>
          <p:nvPr/>
        </p:nvPicPr>
        <p:blipFill>
          <a:blip r:embed="rId2"/>
          <a:stretch>
            <a:fillRect/>
          </a:stretch>
        </p:blipFill>
        <p:spPr>
          <a:xfrm>
            <a:off x="251520" y="5636904"/>
            <a:ext cx="919575" cy="946458"/>
          </a:xfrm>
          <a:prstGeom prst="rect">
            <a:avLst/>
          </a:prstGeom>
        </p:spPr>
      </p:pic>
    </p:spTree>
    <p:extLst>
      <p:ext uri="{BB962C8B-B14F-4D97-AF65-F5344CB8AC3E}">
        <p14:creationId xmlns:p14="http://schemas.microsoft.com/office/powerpoint/2010/main" val="3754435223"/>
      </p:ext>
    </p:extLst>
  </p:cSld>
  <p:clrMapOvr>
    <a:masterClrMapping/>
  </p:clrMapOvr>
  <mc:AlternateContent xmlns:mc="http://schemas.openxmlformats.org/markup-compatibility/2006" xmlns:p14="http://schemas.microsoft.com/office/powerpoint/2010/main">
    <mc:Choice Requires="p14">
      <p:transition spd="slow" p14:dur="2000" advTm="22000"/>
    </mc:Choice>
    <mc:Fallback xmlns="">
      <p:transition spd="slow" advTm="2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052736"/>
          </a:xfrm>
        </p:spPr>
        <p:txBody>
          <a:bodyPr>
            <a:normAutofit/>
          </a:bodyPr>
          <a:lstStyle/>
          <a:p>
            <a:r>
              <a:rPr lang="en-US" dirty="0"/>
              <a:t>Purchasing &amp; Services </a:t>
            </a:r>
            <a:endParaRPr lang="el-GR" dirty="0"/>
          </a:p>
        </p:txBody>
      </p:sp>
      <p:sp>
        <p:nvSpPr>
          <p:cNvPr id="3" name="Content Placeholder 2"/>
          <p:cNvSpPr>
            <a:spLocks noGrp="1"/>
          </p:cNvSpPr>
          <p:nvPr>
            <p:ph idx="1"/>
          </p:nvPr>
        </p:nvSpPr>
        <p:spPr>
          <a:xfrm>
            <a:off x="395536" y="980728"/>
            <a:ext cx="8229600" cy="3960440"/>
          </a:xfrm>
        </p:spPr>
        <p:txBody>
          <a:bodyPr>
            <a:normAutofit/>
          </a:bodyPr>
          <a:lstStyle/>
          <a:p>
            <a:r>
              <a:rPr lang="en-US" sz="2000" dirty="0"/>
              <a:t>Our main objective when we buy supplies and services is to give priority to the local area and region. 65 % of our supplies and services come from Famagusta area.</a:t>
            </a:r>
          </a:p>
          <a:p>
            <a:r>
              <a:rPr lang="en-US" sz="2000" dirty="0"/>
              <a:t>Every time when we buy products and services we take into consideration the following:</a:t>
            </a:r>
          </a:p>
          <a:p>
            <a:r>
              <a:rPr lang="en-US" sz="2000" dirty="0"/>
              <a:t>Made from Recycled products or are recyclable</a:t>
            </a:r>
          </a:p>
          <a:p>
            <a:r>
              <a:rPr lang="en-US" sz="2000" dirty="0"/>
              <a:t>Sustainably produced/ sourced</a:t>
            </a:r>
          </a:p>
          <a:p>
            <a:r>
              <a:rPr lang="en-US" sz="2000" dirty="0"/>
              <a:t>Energy efficient and water saving</a:t>
            </a:r>
          </a:p>
          <a:p>
            <a:r>
              <a:rPr lang="en-US" sz="2000" dirty="0"/>
              <a:t>Environmental sustainable</a:t>
            </a:r>
          </a:p>
          <a:p>
            <a:endParaRPr lang="en-US" dirty="0"/>
          </a:p>
          <a:p>
            <a:pPr marL="0" indent="0">
              <a:buNone/>
            </a:pPr>
            <a:endParaRPr lang="el-GR" dirty="0"/>
          </a:p>
        </p:txBody>
      </p:sp>
      <p:pic>
        <p:nvPicPr>
          <p:cNvPr id="1026" name="Picture 2" descr="Image result for frui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4725144"/>
            <a:ext cx="2459782" cy="14847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4252311"/>
            <a:ext cx="2761456" cy="20704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EE4A052-DAC7-40FE-91B6-559FADAAA1CA}"/>
              </a:ext>
            </a:extLst>
          </p:cNvPr>
          <p:cNvPicPr>
            <a:picLocks noChangeAspect="1"/>
          </p:cNvPicPr>
          <p:nvPr/>
        </p:nvPicPr>
        <p:blipFill>
          <a:blip r:embed="rId4"/>
          <a:stretch>
            <a:fillRect/>
          </a:stretch>
        </p:blipFill>
        <p:spPr>
          <a:xfrm>
            <a:off x="270527" y="5736711"/>
            <a:ext cx="919575" cy="946458"/>
          </a:xfrm>
          <a:prstGeom prst="rect">
            <a:avLst/>
          </a:prstGeom>
        </p:spPr>
      </p:pic>
    </p:spTree>
    <p:extLst>
      <p:ext uri="{BB962C8B-B14F-4D97-AF65-F5344CB8AC3E}">
        <p14:creationId xmlns:p14="http://schemas.microsoft.com/office/powerpoint/2010/main" val="252681081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Employees</a:t>
            </a:r>
            <a:endParaRPr lang="el-GR" dirty="0"/>
          </a:p>
        </p:txBody>
      </p:sp>
      <p:sp>
        <p:nvSpPr>
          <p:cNvPr id="3" name="Content Placeholder 2"/>
          <p:cNvSpPr>
            <a:spLocks noGrp="1"/>
          </p:cNvSpPr>
          <p:nvPr>
            <p:ph idx="1"/>
          </p:nvPr>
        </p:nvSpPr>
        <p:spPr/>
        <p:txBody>
          <a:bodyPr/>
          <a:lstStyle/>
          <a:p>
            <a:r>
              <a:rPr lang="en-US" dirty="0"/>
              <a:t>Anesis Hotel has 62 % of local employees and 38 % foreign  employees. </a:t>
            </a:r>
          </a:p>
          <a:p>
            <a:r>
              <a:rPr lang="en-US" dirty="0"/>
              <a:t>Gender 38% male and 62% female.</a:t>
            </a:r>
          </a:p>
          <a:p>
            <a:r>
              <a:rPr lang="en-US" dirty="0"/>
              <a:t>We make sure that all our  employees receive the appropriate training in order give the appropriate attention to our customers. </a:t>
            </a:r>
          </a:p>
          <a:p>
            <a:r>
              <a:rPr lang="en-US" dirty="0"/>
              <a:t>We focus on team work which is the most successful way to achieve our goals. </a:t>
            </a:r>
            <a:endParaRPr lang="el-GR" dirty="0"/>
          </a:p>
        </p:txBody>
      </p:sp>
      <p:pic>
        <p:nvPicPr>
          <p:cNvPr id="5" name="Picture 4">
            <a:extLst>
              <a:ext uri="{FF2B5EF4-FFF2-40B4-BE49-F238E27FC236}">
                <a16:creationId xmlns:a16="http://schemas.microsoft.com/office/drawing/2014/main" id="{86C61FA8-5CC3-4FA9-B6CF-77A6DCDF816C}"/>
              </a:ext>
            </a:extLst>
          </p:cNvPr>
          <p:cNvPicPr>
            <a:picLocks noChangeAspect="1"/>
          </p:cNvPicPr>
          <p:nvPr/>
        </p:nvPicPr>
        <p:blipFill>
          <a:blip r:embed="rId2"/>
          <a:stretch>
            <a:fillRect/>
          </a:stretch>
        </p:blipFill>
        <p:spPr>
          <a:xfrm>
            <a:off x="251520" y="5652934"/>
            <a:ext cx="919575" cy="946458"/>
          </a:xfrm>
          <a:prstGeom prst="rect">
            <a:avLst/>
          </a:prstGeom>
        </p:spPr>
      </p:pic>
    </p:spTree>
    <p:extLst>
      <p:ext uri="{BB962C8B-B14F-4D97-AF65-F5344CB8AC3E}">
        <p14:creationId xmlns:p14="http://schemas.microsoft.com/office/powerpoint/2010/main" val="197677460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Ethics</a:t>
            </a:r>
            <a:endParaRPr lang="el-GR" dirty="0"/>
          </a:p>
        </p:txBody>
      </p:sp>
      <p:sp>
        <p:nvSpPr>
          <p:cNvPr id="3" name="Content Placeholder 2"/>
          <p:cNvSpPr>
            <a:spLocks noGrp="1"/>
          </p:cNvSpPr>
          <p:nvPr>
            <p:ph idx="1"/>
          </p:nvPr>
        </p:nvSpPr>
        <p:spPr>
          <a:xfrm>
            <a:off x="467544" y="1340768"/>
            <a:ext cx="8229600" cy="3629000"/>
          </a:xfrm>
        </p:spPr>
        <p:txBody>
          <a:bodyPr>
            <a:normAutofit lnSpcReduction="10000"/>
          </a:bodyPr>
          <a:lstStyle/>
          <a:p>
            <a:pPr marL="0" indent="0" algn="just">
              <a:buNone/>
            </a:pPr>
            <a:r>
              <a:rPr lang="en-US" sz="2800" dirty="0"/>
              <a:t>H</a:t>
            </a:r>
            <a:r>
              <a:rPr lang="en-US" sz="2400" dirty="0"/>
              <a:t>otel Industry it’s all about team work</a:t>
            </a:r>
            <a:endParaRPr lang="el-GR" sz="2400" dirty="0"/>
          </a:p>
          <a:p>
            <a:pPr marL="0" indent="0" algn="just">
              <a:buNone/>
            </a:pPr>
            <a:r>
              <a:rPr lang="en-US" sz="2400" dirty="0"/>
              <a:t>In Anesis Hotel we work as a team and helping each other to achieve a common goal. </a:t>
            </a:r>
            <a:endParaRPr lang="el-GR" sz="2400" dirty="0"/>
          </a:p>
          <a:p>
            <a:pPr marL="0" indent="0" algn="just">
              <a:buNone/>
            </a:pPr>
            <a:r>
              <a:rPr lang="en-US" sz="2400" dirty="0"/>
              <a:t>We strive to deliver good quality service to our guests and also to improve our skills and learn new things concerning the work environment.</a:t>
            </a:r>
            <a:endParaRPr lang="el-GR" sz="2400" dirty="0"/>
          </a:p>
          <a:p>
            <a:pPr marL="0" indent="0" algn="just">
              <a:buNone/>
            </a:pPr>
            <a:r>
              <a:rPr lang="en-US" sz="2400" dirty="0"/>
              <a:t>We assist everyone despite gender, age, race, nationality and religious believes, education, social status, disability, appearance, sexual orientation.</a:t>
            </a:r>
            <a:endParaRPr lang="el-GR" sz="2400" dirty="0"/>
          </a:p>
          <a:p>
            <a:endParaRPr lang="el-GR" dirty="0"/>
          </a:p>
        </p:txBody>
      </p:sp>
      <p:pic>
        <p:nvPicPr>
          <p:cNvPr id="4" name="Picture 3" descr="Image result for team work ethics"/>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725144"/>
            <a:ext cx="5610225" cy="1790700"/>
          </a:xfrm>
          <a:prstGeom prst="rect">
            <a:avLst/>
          </a:prstGeom>
          <a:noFill/>
          <a:ln>
            <a:noFill/>
          </a:ln>
        </p:spPr>
      </p:pic>
      <p:pic>
        <p:nvPicPr>
          <p:cNvPr id="6" name="Picture 5">
            <a:extLst>
              <a:ext uri="{FF2B5EF4-FFF2-40B4-BE49-F238E27FC236}">
                <a16:creationId xmlns:a16="http://schemas.microsoft.com/office/drawing/2014/main" id="{8623F2D7-816C-4BB9-BB9E-99F93EFDCDFD}"/>
              </a:ext>
            </a:extLst>
          </p:cNvPr>
          <p:cNvPicPr>
            <a:picLocks noChangeAspect="1"/>
          </p:cNvPicPr>
          <p:nvPr/>
        </p:nvPicPr>
        <p:blipFill>
          <a:blip r:embed="rId3"/>
          <a:stretch>
            <a:fillRect/>
          </a:stretch>
        </p:blipFill>
        <p:spPr>
          <a:xfrm>
            <a:off x="196041" y="5805264"/>
            <a:ext cx="919575" cy="946458"/>
          </a:xfrm>
          <a:prstGeom prst="rect">
            <a:avLst/>
          </a:prstGeom>
        </p:spPr>
      </p:pic>
    </p:spTree>
    <p:extLst>
      <p:ext uri="{BB962C8B-B14F-4D97-AF65-F5344CB8AC3E}">
        <p14:creationId xmlns:p14="http://schemas.microsoft.com/office/powerpoint/2010/main" val="3566426838"/>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440160"/>
          </a:xfrm>
        </p:spPr>
        <p:txBody>
          <a:bodyPr>
            <a:normAutofit/>
          </a:bodyPr>
          <a:lstStyle/>
          <a:p>
            <a:r>
              <a:rPr lang="en-US" b="1" dirty="0"/>
              <a:t>Statement of Commitment to Human Rights</a:t>
            </a:r>
            <a:endParaRPr lang="el-GR" dirty="0"/>
          </a:p>
        </p:txBody>
      </p:sp>
      <p:sp>
        <p:nvSpPr>
          <p:cNvPr id="3" name="Content Placeholder 2"/>
          <p:cNvSpPr>
            <a:spLocks noGrp="1"/>
          </p:cNvSpPr>
          <p:nvPr>
            <p:ph idx="1"/>
          </p:nvPr>
        </p:nvSpPr>
        <p:spPr>
          <a:xfrm>
            <a:off x="478896" y="1268760"/>
            <a:ext cx="8229600" cy="4525963"/>
          </a:xfrm>
        </p:spPr>
        <p:txBody>
          <a:bodyPr>
            <a:normAutofit fontScale="70000" lnSpcReduction="20000"/>
          </a:bodyPr>
          <a:lstStyle/>
          <a:p>
            <a:pPr marL="0" indent="0">
              <a:buNone/>
            </a:pPr>
            <a:r>
              <a:rPr lang="en-US" dirty="0"/>
              <a:t>At Anesis Hotel we strive to provide a safe workplace where the human rights are respected in accordance with the collective agreements with the unions and the applicable legislation.</a:t>
            </a:r>
            <a:endParaRPr lang="el-GR" dirty="0"/>
          </a:p>
          <a:p>
            <a:pPr marL="0" indent="0">
              <a:buNone/>
            </a:pPr>
            <a:r>
              <a:rPr lang="en-GB" dirty="0"/>
              <a:t>We are an equal opportunity employer and we support the protection of human rights, particularly those of our employees, the parties we do business with and the community where we operate.</a:t>
            </a:r>
            <a:endParaRPr lang="el-GR" dirty="0"/>
          </a:p>
          <a:p>
            <a:pPr marL="0" indent="0">
              <a:buNone/>
            </a:pPr>
            <a:r>
              <a:rPr lang="en-US" dirty="0"/>
              <a:t>In particular, our hotel is committed to the following: </a:t>
            </a:r>
            <a:endParaRPr lang="el-GR" dirty="0"/>
          </a:p>
          <a:p>
            <a:pPr marL="0" lvl="0" indent="0">
              <a:buNone/>
            </a:pPr>
            <a:r>
              <a:rPr lang="en-US" dirty="0"/>
              <a:t>Respect and foster labor-related human rights, including non-discrimination, health &amp; safety and fair wages.</a:t>
            </a:r>
            <a:endParaRPr lang="el-GR" dirty="0"/>
          </a:p>
          <a:p>
            <a:pPr marL="0" lvl="0" indent="0">
              <a:buNone/>
            </a:pPr>
            <a:r>
              <a:rPr lang="en-US" dirty="0"/>
              <a:t>All new employees are informed before they start work about the terms and conditions of their employment, including pay and welfare arrangements.</a:t>
            </a:r>
            <a:endParaRPr lang="el-GR" dirty="0"/>
          </a:p>
          <a:p>
            <a:pPr marL="0" lvl="0" indent="0">
              <a:buNone/>
            </a:pPr>
            <a:r>
              <a:rPr lang="en-US" dirty="0"/>
              <a:t>We prohibit hiring of young workers (below 18 years of age) to perform any type of work that is likely to jeopardize their health, safety or morals.</a:t>
            </a:r>
            <a:endParaRPr lang="el-GR" dirty="0"/>
          </a:p>
          <a:p>
            <a:pPr marL="0" lvl="0" indent="0">
              <a:buNone/>
            </a:pPr>
            <a:r>
              <a:rPr lang="en-US" dirty="0"/>
              <a:t>Respect children’s rights and have zero tolerance of violence, any form of exploitation and abuse of children, including but not limited to sexual exploitation.</a:t>
            </a:r>
            <a:endParaRPr lang="el-GR" dirty="0"/>
          </a:p>
          <a:p>
            <a:pPr marL="0" lvl="0" indent="0">
              <a:buNone/>
            </a:pPr>
            <a:r>
              <a:rPr lang="en-US" dirty="0"/>
              <a:t>All allegations of children exploitation will be taken seriously and investigated. Serious allegations will be reported to the relevant authorities.</a:t>
            </a:r>
            <a:endParaRPr lang="el-GR" dirty="0"/>
          </a:p>
          <a:p>
            <a:pPr marL="0" lvl="0" indent="0">
              <a:buNone/>
            </a:pPr>
            <a:r>
              <a:rPr lang="en-US" dirty="0"/>
              <a:t>Communicate both internally and externally the risks related to children’s rights.</a:t>
            </a:r>
            <a:endParaRPr lang="el-GR" dirty="0"/>
          </a:p>
          <a:p>
            <a:pPr marL="0" indent="0">
              <a:buNone/>
            </a:pPr>
            <a:r>
              <a:rPr lang="en-US" dirty="0"/>
              <a:t>All staff working with children receives regular, ongoing training.</a:t>
            </a:r>
            <a:endParaRPr lang="el-GR" dirty="0"/>
          </a:p>
          <a:p>
            <a:pPr marL="0" indent="0">
              <a:buNone/>
            </a:pPr>
            <a:r>
              <a:rPr lang="en-US" dirty="0"/>
              <a:t>We expect that all hotel employees, suppliers and other business partners will respect human rights including children’s rights.</a:t>
            </a:r>
            <a:endParaRPr lang="el-GR" dirty="0"/>
          </a:p>
          <a:p>
            <a:endParaRPr lang="el-GR" dirty="0"/>
          </a:p>
        </p:txBody>
      </p:sp>
      <p:pic>
        <p:nvPicPr>
          <p:cNvPr id="5" name="Picture 4">
            <a:extLst>
              <a:ext uri="{FF2B5EF4-FFF2-40B4-BE49-F238E27FC236}">
                <a16:creationId xmlns:a16="http://schemas.microsoft.com/office/drawing/2014/main" id="{BCF1DC63-0BE1-40D3-821D-E5F3A53B68C8}"/>
              </a:ext>
            </a:extLst>
          </p:cNvPr>
          <p:cNvPicPr>
            <a:picLocks noChangeAspect="1"/>
          </p:cNvPicPr>
          <p:nvPr/>
        </p:nvPicPr>
        <p:blipFill>
          <a:blip r:embed="rId2"/>
          <a:stretch>
            <a:fillRect/>
          </a:stretch>
        </p:blipFill>
        <p:spPr>
          <a:xfrm>
            <a:off x="179512" y="5746155"/>
            <a:ext cx="919575" cy="946458"/>
          </a:xfrm>
          <a:prstGeom prst="rect">
            <a:avLst/>
          </a:prstGeom>
        </p:spPr>
      </p:pic>
    </p:spTree>
    <p:extLst>
      <p:ext uri="{BB962C8B-B14F-4D97-AF65-F5344CB8AC3E}">
        <p14:creationId xmlns:p14="http://schemas.microsoft.com/office/powerpoint/2010/main" val="1326918303"/>
      </p:ext>
    </p:extLst>
  </p:cSld>
  <p:clrMapOvr>
    <a:masterClrMapping/>
  </p:clrMapOvr>
  <mc:AlternateContent xmlns:mc="http://schemas.openxmlformats.org/markup-compatibility/2006" xmlns:p14="http://schemas.microsoft.com/office/powerpoint/2010/main">
    <mc:Choice Requires="p14">
      <p:transition spd="slow" p14:dur="2000" advClick="0" advTm="60000"/>
    </mc:Choice>
    <mc:Fallback xmlns="">
      <p:transition spd="slow" advClick="0" advTm="6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content.fnic2-1.fna.fbcdn.net/v/t1.15752-9/82133131_1023850207997623_2926455411139674112_n.jpg?_nc_cat=110&amp;_nc_oc=AQkHYRWBvSBkIOgYyxi6f-g2pwBhG_4sgvvX3oHvIHUB3nnALZTeGkhcDYJjzM0nlMs&amp;_nc_ht=scontent.fnic2-1.fna&amp;oh=78f6da31e793c2868b113b42a93d2317&amp;oe=5EA5B40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1992" y="2955605"/>
            <a:ext cx="1584176" cy="17985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87A90F-417C-4B05-AC86-D38E71BAA1FA}"/>
              </a:ext>
            </a:extLst>
          </p:cNvPr>
          <p:cNvPicPr>
            <a:picLocks noChangeAspect="1"/>
          </p:cNvPicPr>
          <p:nvPr/>
        </p:nvPicPr>
        <p:blipFill>
          <a:blip r:embed="rId3"/>
          <a:stretch>
            <a:fillRect/>
          </a:stretch>
        </p:blipFill>
        <p:spPr>
          <a:xfrm>
            <a:off x="251520" y="5637161"/>
            <a:ext cx="919575" cy="946458"/>
          </a:xfrm>
          <a:prstGeom prst="rect">
            <a:avLst/>
          </a:prstGeom>
        </p:spPr>
      </p:pic>
      <p:sp>
        <p:nvSpPr>
          <p:cNvPr id="2" name="Title 1"/>
          <p:cNvSpPr>
            <a:spLocks noGrp="1"/>
          </p:cNvSpPr>
          <p:nvPr>
            <p:ph type="title"/>
          </p:nvPr>
        </p:nvSpPr>
        <p:spPr>
          <a:xfrm>
            <a:off x="497230" y="-27411"/>
            <a:ext cx="7406640" cy="1356360"/>
          </a:xfrm>
        </p:spPr>
        <p:txBody>
          <a:bodyPr>
            <a:normAutofit fontScale="90000"/>
          </a:bodyPr>
          <a:lstStyle/>
          <a:p>
            <a:br>
              <a:rPr lang="en-US" dirty="0"/>
            </a:br>
            <a:r>
              <a:rPr lang="en-US" b="1" dirty="0"/>
              <a:t>Donations / Contribution to local community</a:t>
            </a:r>
            <a:br>
              <a:rPr lang="en-US" b="1" dirty="0"/>
            </a:br>
            <a:endParaRPr lang="el-GR" dirty="0"/>
          </a:p>
        </p:txBody>
      </p:sp>
      <p:sp>
        <p:nvSpPr>
          <p:cNvPr id="3" name="Content Placeholder 2"/>
          <p:cNvSpPr>
            <a:spLocks noGrp="1"/>
          </p:cNvSpPr>
          <p:nvPr>
            <p:ph idx="1"/>
          </p:nvPr>
        </p:nvSpPr>
        <p:spPr>
          <a:xfrm>
            <a:off x="457200" y="1499584"/>
            <a:ext cx="8229600" cy="2188840"/>
          </a:xfrm>
        </p:spPr>
        <p:txBody>
          <a:bodyPr>
            <a:normAutofit/>
          </a:bodyPr>
          <a:lstStyle/>
          <a:p>
            <a:r>
              <a:rPr lang="en-US" sz="2400" dirty="0"/>
              <a:t>Every year Anesis Hotel is donating money or other supplies to various institution, schools, army bases and other centers who supports kids with special abilities as well as local festivals.</a:t>
            </a:r>
            <a:endParaRPr lang="el-GR" sz="2400" dirty="0"/>
          </a:p>
        </p:txBody>
      </p:sp>
      <p:sp>
        <p:nvSpPr>
          <p:cNvPr id="10" name="TextBox 9"/>
          <p:cNvSpPr txBox="1"/>
          <p:nvPr/>
        </p:nvSpPr>
        <p:spPr>
          <a:xfrm>
            <a:off x="319795" y="2837446"/>
            <a:ext cx="3528392" cy="3908762"/>
          </a:xfrm>
          <a:prstGeom prst="rect">
            <a:avLst/>
          </a:prstGeom>
          <a:noFill/>
        </p:spPr>
        <p:txBody>
          <a:bodyPr wrap="square" rtlCol="0">
            <a:spAutoFit/>
          </a:bodyPr>
          <a:lstStyle/>
          <a:p>
            <a:r>
              <a:rPr lang="en-US" sz="2400" dirty="0"/>
              <a:t>Year      Donations</a:t>
            </a:r>
          </a:p>
          <a:p>
            <a:r>
              <a:rPr lang="en-US" sz="2400" dirty="0"/>
              <a:t>2017 = 60 %</a:t>
            </a:r>
          </a:p>
          <a:p>
            <a:r>
              <a:rPr lang="en-US" sz="2400" dirty="0"/>
              <a:t>2018 = 20 %</a:t>
            </a:r>
          </a:p>
          <a:p>
            <a:r>
              <a:rPr lang="en-US" sz="2400" dirty="0"/>
              <a:t>2019 = 70 %</a:t>
            </a:r>
          </a:p>
          <a:p>
            <a:r>
              <a:rPr lang="en-US" sz="2400" dirty="0"/>
              <a:t>2020 = 0 %</a:t>
            </a:r>
          </a:p>
          <a:p>
            <a:r>
              <a:rPr lang="en-US" sz="2400" dirty="0"/>
              <a:t>2021 = 10%</a:t>
            </a:r>
          </a:p>
          <a:p>
            <a:r>
              <a:rPr lang="en-US" sz="2400" dirty="0"/>
              <a:t>2022 = 70%</a:t>
            </a:r>
          </a:p>
          <a:p>
            <a:r>
              <a:rPr lang="en-US" sz="2400" dirty="0"/>
              <a:t>2023 = 20%</a:t>
            </a:r>
          </a:p>
          <a:p>
            <a:endParaRPr lang="en-US" sz="2400" dirty="0"/>
          </a:p>
          <a:p>
            <a:endParaRPr lang="en-US" sz="3200" dirty="0"/>
          </a:p>
        </p:txBody>
      </p:sp>
      <p:pic>
        <p:nvPicPr>
          <p:cNvPr id="1026" name="Picture 2" descr="https://sun9-56.userapi.com/c855024/v855024804/122d0c/gLtS6AMgP5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678808"/>
            <a:ext cx="1428750" cy="2019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1CEB01C-6907-4FB9-9E2E-2A72BFAD82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0814" y="2889961"/>
            <a:ext cx="2908917" cy="2181687"/>
          </a:xfrm>
          <a:prstGeom prst="rect">
            <a:avLst/>
          </a:prstGeom>
        </p:spPr>
      </p:pic>
      <p:pic>
        <p:nvPicPr>
          <p:cNvPr id="4" name="Picture 2" descr="No description available.">
            <a:extLst>
              <a:ext uri="{FF2B5EF4-FFF2-40B4-BE49-F238E27FC236}">
                <a16:creationId xmlns:a16="http://schemas.microsoft.com/office/drawing/2014/main" id="{A1C5F00F-C26A-FC4F-3BE2-50D2D1B8A8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5196" y="4697992"/>
            <a:ext cx="1971885" cy="1682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86189"/>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2128</TotalTime>
  <Words>1300</Words>
  <Application>Microsoft Office PowerPoint</Application>
  <PresentationFormat>On-screen Show (4:3)</PresentationFormat>
  <Paragraphs>148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Impact</vt:lpstr>
      <vt:lpstr>Times New Roman</vt:lpstr>
      <vt:lpstr>Trebuchet MS</vt:lpstr>
      <vt:lpstr>Wingdings 3</vt:lpstr>
      <vt:lpstr>Facet</vt:lpstr>
      <vt:lpstr>PowerPoint Presentation</vt:lpstr>
      <vt:lpstr>Anesis Hotel Sustainable Policy</vt:lpstr>
      <vt:lpstr>OCCUPATIONAL HEALTH AND SAFETY POLICY </vt:lpstr>
      <vt:lpstr>OCCUPATIONAL HEALTH AND SAFETY POLICY</vt:lpstr>
      <vt:lpstr>Purchasing &amp; Services </vt:lpstr>
      <vt:lpstr>Employees</vt:lpstr>
      <vt:lpstr>Work Ethics</vt:lpstr>
      <vt:lpstr>Statement of Commitment to Human Rights</vt:lpstr>
      <vt:lpstr> Donations / Contribution to local community </vt:lpstr>
      <vt:lpstr>  Donations / Contribution to local community </vt:lpstr>
      <vt:lpstr>Energy Consumption</vt:lpstr>
      <vt:lpstr>Water Consumption</vt:lpstr>
      <vt:lpstr>Products that we recycle in the hotel. Glass</vt:lpstr>
      <vt:lpstr>Products that we recycle in the hotel. Plastic</vt:lpstr>
      <vt:lpstr>Products that we recycle in the hotel.  Paper</vt:lpstr>
      <vt:lpstr>Ink/ Toner</vt:lpstr>
      <vt:lpstr>Disposal lightbulbs</vt:lpstr>
      <vt:lpstr>Cooked Oil</vt:lpstr>
      <vt:lpstr>Batteries</vt:lpstr>
      <vt:lpstr>PowerPoint Presentation</vt:lpstr>
      <vt:lpstr>PowerPoint Presentation</vt:lpstr>
      <vt:lpstr>Dear valued guest   Use water responsibly. Every drop counts  Thank you for your cooperation </vt:lpstr>
      <vt:lpstr>PowerPoint Presentation</vt:lpstr>
      <vt:lpstr>PowerPoint Presentation</vt:lpstr>
      <vt:lpstr>PowerPoint Presentation</vt:lpstr>
      <vt:lpstr>PowerPoint Presentation</vt:lpstr>
      <vt:lpstr>TV, FRIDGES &amp; LAUNDRY MACHINES</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ANESIS</dc:creator>
  <cp:lastModifiedBy>anesis.manager@cytanet.com.cy</cp:lastModifiedBy>
  <cp:revision>117</cp:revision>
  <dcterms:created xsi:type="dcterms:W3CDTF">2018-08-19T07:57:55Z</dcterms:created>
  <dcterms:modified xsi:type="dcterms:W3CDTF">2024-04-26T14:46:39Z</dcterms:modified>
</cp:coreProperties>
</file>